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1"/>
  </p:notesMasterIdLst>
  <p:sldIdLst>
    <p:sldId id="344" r:id="rId2"/>
    <p:sldId id="343" r:id="rId3"/>
    <p:sldId id="345" r:id="rId4"/>
    <p:sldId id="346" r:id="rId5"/>
    <p:sldId id="347" r:id="rId6"/>
    <p:sldId id="348" r:id="rId7"/>
    <p:sldId id="349" r:id="rId8"/>
    <p:sldId id="350" r:id="rId9"/>
    <p:sldId id="35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0066"/>
    <a:srgbClr val="009999"/>
    <a:srgbClr val="FF66FF"/>
    <a:srgbClr val="9966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14" autoAdjust="0"/>
  </p:normalViewPr>
  <p:slideViewPr>
    <p:cSldViewPr>
      <p:cViewPr varScale="1">
        <p:scale>
          <a:sx n="65" d="100"/>
          <a:sy n="65" d="100"/>
        </p:scale>
        <p:origin x="1452" y="66"/>
      </p:cViewPr>
      <p:guideLst>
        <p:guide orient="horz" pos="2160"/>
        <p:guide pos="2880"/>
      </p:guideLst>
    </p:cSldViewPr>
  </p:slideViewPr>
  <p:notesTextViewPr>
    <p:cViewPr>
      <p:scale>
        <a:sx n="1" d="1"/>
        <a:sy n="1" d="1"/>
      </p:scale>
      <p:origin x="0" y="0"/>
    </p:cViewPr>
  </p:notesTextViewPr>
  <p:sorterViewPr>
    <p:cViewPr>
      <p:scale>
        <a:sx n="100" d="100"/>
        <a:sy n="100" d="100"/>
      </p:scale>
      <p:origin x="0" y="25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77FF4-DB9B-4AAB-B817-296E5AA98AA3}" type="datetimeFigureOut">
              <a:rPr lang="en-US" smtClean="0"/>
              <a:t>04/21/2016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58F2F-5022-4AC6-8BA2-48AA296AE661}" type="slidenum">
              <a:rPr lang="en-US" smtClean="0"/>
              <a:t>‹#›</a:t>
            </a:fld>
            <a:endParaRPr lang="en-US"/>
          </a:p>
        </p:txBody>
      </p:sp>
    </p:spTree>
    <p:extLst>
      <p:ext uri="{BB962C8B-B14F-4D97-AF65-F5344CB8AC3E}">
        <p14:creationId xmlns:p14="http://schemas.microsoft.com/office/powerpoint/2010/main" val="47311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6E5B720-4B4F-4A47-AEA0-500E1A21C19B}" type="datetimeFigureOut">
              <a:rPr lang="en-US" smtClean="0"/>
              <a:t>04/21/2016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7FB4C91-873A-461A-AF18-5C03DDB67B67}" type="slidenum">
              <a:rPr lang="en-US" smtClean="0"/>
              <a:t>‹#›</a:t>
            </a:fld>
            <a:endParaRPr lang="en-US"/>
          </a:p>
        </p:txBody>
      </p:sp>
    </p:spTree>
    <p:extLst>
      <p:ext uri="{BB962C8B-B14F-4D97-AF65-F5344CB8AC3E}">
        <p14:creationId xmlns:p14="http://schemas.microsoft.com/office/powerpoint/2010/main" val="3382235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E5B720-4B4F-4A47-AEA0-500E1A21C19B}" type="datetimeFigureOut">
              <a:rPr lang="en-US" smtClean="0"/>
              <a:t>04/21/2016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4C91-873A-461A-AF18-5C03DDB67B67}" type="slidenum">
              <a:rPr lang="en-US" smtClean="0"/>
              <a:t>‹#›</a:t>
            </a:fld>
            <a:endParaRPr lang="en-US"/>
          </a:p>
        </p:txBody>
      </p:sp>
    </p:spTree>
    <p:extLst>
      <p:ext uri="{BB962C8B-B14F-4D97-AF65-F5344CB8AC3E}">
        <p14:creationId xmlns:p14="http://schemas.microsoft.com/office/powerpoint/2010/main" val="3422827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86E5B720-4B4F-4A47-AEA0-500E1A21C19B}" type="datetimeFigureOut">
              <a:rPr lang="en-US" smtClean="0"/>
              <a:t>04/21/2016</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7FB4C91-873A-461A-AF18-5C03DDB67B67}" type="slidenum">
              <a:rPr lang="en-US" smtClean="0"/>
              <a:t>‹#›</a:t>
            </a:fld>
            <a:endParaRPr lang="en-US"/>
          </a:p>
        </p:txBody>
      </p:sp>
    </p:spTree>
    <p:extLst>
      <p:ext uri="{BB962C8B-B14F-4D97-AF65-F5344CB8AC3E}">
        <p14:creationId xmlns:p14="http://schemas.microsoft.com/office/powerpoint/2010/main" val="166401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E5B720-4B4F-4A47-AEA0-500E1A21C19B}" type="datetimeFigureOut">
              <a:rPr lang="en-US" smtClean="0"/>
              <a:t>04/21/2016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B4C91-873A-461A-AF18-5C03DDB67B67}" type="slidenum">
              <a:rPr lang="en-US" smtClean="0"/>
              <a:t>‹#›</a:t>
            </a:fld>
            <a:endParaRPr lang="en-US"/>
          </a:p>
        </p:txBody>
      </p:sp>
    </p:spTree>
    <p:extLst>
      <p:ext uri="{BB962C8B-B14F-4D97-AF65-F5344CB8AC3E}">
        <p14:creationId xmlns:p14="http://schemas.microsoft.com/office/powerpoint/2010/main" val="375290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6E5B720-4B4F-4A47-AEA0-500E1A21C19B}" type="datetimeFigureOut">
              <a:rPr lang="en-US" smtClean="0"/>
              <a:t>04/21/2016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7FB4C91-873A-461A-AF18-5C03DDB67B67}" type="slidenum">
              <a:rPr lang="en-US" smtClean="0"/>
              <a:t>‹#›</a:t>
            </a:fld>
            <a:endParaRPr lang="en-US"/>
          </a:p>
        </p:txBody>
      </p:sp>
    </p:spTree>
    <p:extLst>
      <p:ext uri="{BB962C8B-B14F-4D97-AF65-F5344CB8AC3E}">
        <p14:creationId xmlns:p14="http://schemas.microsoft.com/office/powerpoint/2010/main" val="65292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E5B720-4B4F-4A47-AEA0-500E1A21C19B}" type="datetimeFigureOut">
              <a:rPr lang="en-US" smtClean="0"/>
              <a:t>04/21/2016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B4C91-873A-461A-AF18-5C03DDB67B67}" type="slidenum">
              <a:rPr lang="en-US" smtClean="0"/>
              <a:t>‹#›</a:t>
            </a:fld>
            <a:endParaRPr lang="en-US"/>
          </a:p>
        </p:txBody>
      </p:sp>
    </p:spTree>
    <p:extLst>
      <p:ext uri="{BB962C8B-B14F-4D97-AF65-F5344CB8AC3E}">
        <p14:creationId xmlns:p14="http://schemas.microsoft.com/office/powerpoint/2010/main" val="3929387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E5B720-4B4F-4A47-AEA0-500E1A21C19B}" type="datetimeFigureOut">
              <a:rPr lang="en-US" smtClean="0"/>
              <a:t>04/21/2016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B4C91-873A-461A-AF18-5C03DDB67B67}" type="slidenum">
              <a:rPr lang="en-US" smtClean="0"/>
              <a:t>‹#›</a:t>
            </a:fld>
            <a:endParaRPr lang="en-US"/>
          </a:p>
        </p:txBody>
      </p:sp>
    </p:spTree>
    <p:extLst>
      <p:ext uri="{BB962C8B-B14F-4D97-AF65-F5344CB8AC3E}">
        <p14:creationId xmlns:p14="http://schemas.microsoft.com/office/powerpoint/2010/main" val="341584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E5B720-4B4F-4A47-AEA0-500E1A21C19B}" type="datetimeFigureOut">
              <a:rPr lang="en-US" smtClean="0"/>
              <a:t>04/21/2016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B4C91-873A-461A-AF18-5C03DDB67B67}" type="slidenum">
              <a:rPr lang="en-US" smtClean="0"/>
              <a:t>‹#›</a:t>
            </a:fld>
            <a:endParaRPr lang="en-US"/>
          </a:p>
        </p:txBody>
      </p:sp>
    </p:spTree>
    <p:extLst>
      <p:ext uri="{BB962C8B-B14F-4D97-AF65-F5344CB8AC3E}">
        <p14:creationId xmlns:p14="http://schemas.microsoft.com/office/powerpoint/2010/main" val="1015238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5B720-4B4F-4A47-AEA0-500E1A21C19B}" type="datetimeFigureOut">
              <a:rPr lang="en-US" smtClean="0"/>
              <a:t>04/21/2016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B4C91-873A-461A-AF18-5C03DDB67B67}" type="slidenum">
              <a:rPr lang="en-US" smtClean="0"/>
              <a:t>‹#›</a:t>
            </a:fld>
            <a:endParaRPr lang="en-US"/>
          </a:p>
        </p:txBody>
      </p:sp>
    </p:spTree>
    <p:extLst>
      <p:ext uri="{BB962C8B-B14F-4D97-AF65-F5344CB8AC3E}">
        <p14:creationId xmlns:p14="http://schemas.microsoft.com/office/powerpoint/2010/main" val="296394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6E5B720-4B4F-4A47-AEA0-500E1A21C19B}" type="datetimeFigureOut">
              <a:rPr lang="en-US" smtClean="0"/>
              <a:t>04/21/2016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7FB4C91-873A-461A-AF18-5C03DDB67B67}" type="slidenum">
              <a:rPr lang="en-US" smtClean="0"/>
              <a:t>‹#›</a:t>
            </a:fld>
            <a:endParaRPr lang="en-US"/>
          </a:p>
        </p:txBody>
      </p:sp>
    </p:spTree>
    <p:extLst>
      <p:ext uri="{BB962C8B-B14F-4D97-AF65-F5344CB8AC3E}">
        <p14:creationId xmlns:p14="http://schemas.microsoft.com/office/powerpoint/2010/main" val="353972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E5B720-4B4F-4A47-AEA0-500E1A21C19B}" type="datetimeFigureOut">
              <a:rPr lang="en-US" smtClean="0"/>
              <a:t>04/21/2016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B4C91-873A-461A-AF18-5C03DDB67B67}" type="slidenum">
              <a:rPr lang="en-US" smtClean="0"/>
              <a:t>‹#›</a:t>
            </a:fld>
            <a:endParaRPr lang="en-US"/>
          </a:p>
        </p:txBody>
      </p:sp>
    </p:spTree>
    <p:extLst>
      <p:ext uri="{BB962C8B-B14F-4D97-AF65-F5344CB8AC3E}">
        <p14:creationId xmlns:p14="http://schemas.microsoft.com/office/powerpoint/2010/main" val="151232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86E5B720-4B4F-4A47-AEA0-500E1A21C19B}" type="datetimeFigureOut">
              <a:rPr lang="en-US" smtClean="0"/>
              <a:t>04/21/2016</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C7FB4C91-873A-461A-AF18-5C03DDB67B67}"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8211954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91200" y="3276600"/>
            <a:ext cx="2777286" cy="2403733"/>
          </a:xfrm>
          <a:prstGeom prst="rect">
            <a:avLst/>
          </a:prstGeom>
        </p:spPr>
      </p:pic>
      <p:sp>
        <p:nvSpPr>
          <p:cNvPr id="2" name="Title 1"/>
          <p:cNvSpPr>
            <a:spLocks noGrp="1"/>
          </p:cNvSpPr>
          <p:nvPr>
            <p:ph type="title"/>
          </p:nvPr>
        </p:nvSpPr>
        <p:spPr/>
        <p:txBody>
          <a:bodyPr/>
          <a:lstStyle/>
          <a:p>
            <a:r>
              <a:rPr lang="en-US" dirty="0" smtClean="0"/>
              <a:t>Focus Lesson : Food Webs</a:t>
            </a:r>
            <a:br>
              <a:rPr lang="en-US" dirty="0" smtClean="0"/>
            </a:br>
            <a:r>
              <a:rPr lang="en-US" dirty="0" smtClean="0"/>
              <a:t>Introduction</a:t>
            </a:r>
            <a:endParaRPr lang="en-US" dirty="0"/>
          </a:p>
        </p:txBody>
      </p:sp>
      <p:sp>
        <p:nvSpPr>
          <p:cNvPr id="3" name="Content Placeholder 2"/>
          <p:cNvSpPr>
            <a:spLocks noGrp="1"/>
          </p:cNvSpPr>
          <p:nvPr>
            <p:ph idx="1"/>
          </p:nvPr>
        </p:nvSpPr>
        <p:spPr>
          <a:xfrm>
            <a:off x="581192" y="2858363"/>
            <a:ext cx="5591008" cy="3466237"/>
          </a:xfrm>
        </p:spPr>
        <p:txBody>
          <a:bodyPr>
            <a:normAutofit fontScale="92500" lnSpcReduction="20000"/>
          </a:bodyPr>
          <a:lstStyle/>
          <a:p>
            <a:pPr marL="342900" indent="-342900">
              <a:lnSpc>
                <a:spcPct val="120000"/>
              </a:lnSpc>
              <a:spcBef>
                <a:spcPts val="0"/>
              </a:spcBef>
              <a:buFont typeface="+mj-lt"/>
              <a:buAutoNum type="alphaUcPeriod"/>
            </a:pPr>
            <a:r>
              <a:rPr lang="en-US" dirty="0" smtClean="0"/>
              <a:t>There </a:t>
            </a:r>
            <a:r>
              <a:rPr lang="en-US" dirty="0"/>
              <a:t>is less energy available in the </a:t>
            </a:r>
            <a:r>
              <a:rPr lang="en-US" dirty="0" smtClean="0"/>
              <a:t>producers </a:t>
            </a:r>
            <a:r>
              <a:rPr lang="en-US" dirty="0"/>
              <a:t>because their tissues are less </a:t>
            </a:r>
            <a:r>
              <a:rPr lang="en-US" dirty="0" smtClean="0"/>
              <a:t>dense </a:t>
            </a:r>
            <a:r>
              <a:rPr lang="en-US" dirty="0"/>
              <a:t>than those at higher trophic levels. </a:t>
            </a:r>
          </a:p>
          <a:p>
            <a:pPr marL="342900" indent="-342900">
              <a:lnSpc>
                <a:spcPct val="120000"/>
              </a:lnSpc>
              <a:spcBef>
                <a:spcPts val="0"/>
              </a:spcBef>
              <a:buFont typeface="+mj-lt"/>
              <a:buAutoNum type="alphaUcPeriod"/>
            </a:pPr>
            <a:r>
              <a:rPr lang="en-US" dirty="0" smtClean="0"/>
              <a:t>There </a:t>
            </a:r>
            <a:r>
              <a:rPr lang="en-US" dirty="0"/>
              <a:t>is more energy available in the second trophic </a:t>
            </a:r>
            <a:r>
              <a:rPr lang="en-US" dirty="0" smtClean="0"/>
              <a:t>level because less </a:t>
            </a:r>
            <a:r>
              <a:rPr lang="en-US" dirty="0"/>
              <a:t>energy is needed for hunting compared to the </a:t>
            </a:r>
            <a:r>
              <a:rPr lang="en-US" dirty="0" smtClean="0"/>
              <a:t>higher trophic levels</a:t>
            </a:r>
            <a:r>
              <a:rPr lang="en-US" dirty="0"/>
              <a:t>. </a:t>
            </a:r>
          </a:p>
          <a:p>
            <a:pPr marL="342900" indent="-342900">
              <a:lnSpc>
                <a:spcPct val="120000"/>
              </a:lnSpc>
              <a:spcBef>
                <a:spcPts val="0"/>
              </a:spcBef>
              <a:buFont typeface="+mj-lt"/>
              <a:buAutoNum type="alphaUcPeriod"/>
            </a:pPr>
            <a:r>
              <a:rPr lang="en-US" dirty="0" smtClean="0"/>
              <a:t>There </a:t>
            </a:r>
            <a:r>
              <a:rPr lang="en-US" dirty="0"/>
              <a:t>is less available energy in the fourth trophic level </a:t>
            </a:r>
            <a:r>
              <a:rPr lang="en-US" dirty="0" smtClean="0"/>
              <a:t>because </a:t>
            </a:r>
            <a:r>
              <a:rPr lang="en-US" dirty="0"/>
              <a:t>of the loss of energy through metabolism in each </a:t>
            </a:r>
            <a:r>
              <a:rPr lang="en-US" dirty="0" smtClean="0"/>
              <a:t>of </a:t>
            </a:r>
            <a:r>
              <a:rPr lang="en-US" dirty="0"/>
              <a:t>the lower trophic levels. </a:t>
            </a:r>
          </a:p>
          <a:p>
            <a:pPr marL="342900" indent="-342900">
              <a:lnSpc>
                <a:spcPct val="120000"/>
              </a:lnSpc>
              <a:spcBef>
                <a:spcPts val="0"/>
              </a:spcBef>
              <a:buFont typeface="+mj-lt"/>
              <a:buAutoNum type="alphaUcPeriod"/>
            </a:pPr>
            <a:r>
              <a:rPr lang="en-US" dirty="0" smtClean="0"/>
              <a:t>There </a:t>
            </a:r>
            <a:r>
              <a:rPr lang="en-US" dirty="0"/>
              <a:t>is more available energy in the birds of prey </a:t>
            </a:r>
            <a:r>
              <a:rPr lang="en-US" dirty="0" smtClean="0"/>
              <a:t>because </a:t>
            </a:r>
            <a:r>
              <a:rPr lang="en-US" dirty="0"/>
              <a:t>they have greater muscle mass for storing energy than organisms in lower trophic levels have. </a:t>
            </a:r>
          </a:p>
        </p:txBody>
      </p:sp>
      <p:sp>
        <p:nvSpPr>
          <p:cNvPr id="5" name="TextBox 4"/>
          <p:cNvSpPr txBox="1"/>
          <p:nvPr/>
        </p:nvSpPr>
        <p:spPr>
          <a:xfrm>
            <a:off x="581192" y="1981200"/>
            <a:ext cx="7987294" cy="877163"/>
          </a:xfrm>
          <a:prstGeom prst="rect">
            <a:avLst/>
          </a:prstGeom>
          <a:noFill/>
        </p:spPr>
        <p:txBody>
          <a:bodyPr wrap="square" rtlCol="0">
            <a:spAutoFit/>
          </a:bodyPr>
          <a:lstStyle/>
          <a:p>
            <a:r>
              <a:rPr lang="en-US" sz="1700" dirty="0"/>
              <a:t>The energy </a:t>
            </a:r>
            <a:r>
              <a:rPr lang="en-US" sz="1700" dirty="0" smtClean="0"/>
              <a:t>pyramid shown depicts </a:t>
            </a:r>
            <a:r>
              <a:rPr lang="en-US" sz="1700" dirty="0"/>
              <a:t>the feeding patterns a team of ecologists observed of several populations in the desert.  Which of the following </a:t>
            </a:r>
            <a:r>
              <a:rPr lang="en-US" sz="1700" b="1" dirty="0"/>
              <a:t>best </a:t>
            </a:r>
            <a:r>
              <a:rPr lang="en-US" sz="1700" dirty="0"/>
              <a:t>explains the difference in the amount of available energy in the trophic levels of the desert ecosystem? </a:t>
            </a:r>
          </a:p>
        </p:txBody>
      </p:sp>
    </p:spTree>
    <p:extLst>
      <p:ext uri="{BB962C8B-B14F-4D97-AF65-F5344CB8AC3E}">
        <p14:creationId xmlns:p14="http://schemas.microsoft.com/office/powerpoint/2010/main" val="3148495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81192" y="685800"/>
            <a:ext cx="7989752" cy="2286000"/>
          </a:xfrm>
        </p:spPr>
        <p:txBody>
          <a:bodyPr anchor="ctr">
            <a:normAutofit/>
          </a:bodyPr>
          <a:lstStyle/>
          <a:p>
            <a:r>
              <a:rPr lang="en-US" dirty="0"/>
              <a:t>How does the amount of energy change as it moves through an </a:t>
            </a:r>
            <a:r>
              <a:rPr lang="en-US" dirty="0" smtClean="0"/>
              <a:t>ECOSYSTEM?</a:t>
            </a:r>
            <a:endParaRPr lang="en-US" dirty="0"/>
          </a:p>
        </p:txBody>
      </p:sp>
      <p:sp>
        <p:nvSpPr>
          <p:cNvPr id="5" name="Subtitle 4"/>
          <p:cNvSpPr>
            <a:spLocks noGrp="1"/>
          </p:cNvSpPr>
          <p:nvPr>
            <p:ph type="subTitle" idx="1"/>
          </p:nvPr>
        </p:nvSpPr>
        <p:spPr>
          <a:xfrm>
            <a:off x="3733800" y="3200399"/>
            <a:ext cx="4837144" cy="3026274"/>
          </a:xfrm>
        </p:spPr>
        <p:txBody>
          <a:bodyPr>
            <a:normAutofit/>
          </a:bodyPr>
          <a:lstStyle/>
          <a:p>
            <a:r>
              <a:rPr lang="en-US" sz="2000" b="1" dirty="0" smtClean="0">
                <a:solidFill>
                  <a:schemeClr val="accent2">
                    <a:lumMod val="20000"/>
                    <a:lumOff val="80000"/>
                  </a:schemeClr>
                </a:solidFill>
              </a:rPr>
              <a:t>SC.912.L.17.9 </a:t>
            </a:r>
            <a:r>
              <a:rPr lang="en-US" sz="2000" dirty="0" smtClean="0">
                <a:solidFill>
                  <a:schemeClr val="accent2">
                    <a:lumMod val="20000"/>
                    <a:lumOff val="80000"/>
                  </a:schemeClr>
                </a:solidFill>
              </a:rPr>
              <a:t>Use </a:t>
            </a:r>
            <a:r>
              <a:rPr lang="en-US" sz="2000" dirty="0">
                <a:solidFill>
                  <a:schemeClr val="accent2">
                    <a:lumMod val="20000"/>
                    <a:lumOff val="80000"/>
                  </a:schemeClr>
                </a:solidFill>
              </a:rPr>
              <a:t>a food web to identify and distinguish producers, consumers, and decomposers</a:t>
            </a:r>
            <a:r>
              <a:rPr lang="en-US" sz="2000" dirty="0" smtClean="0">
                <a:solidFill>
                  <a:schemeClr val="accent2">
                    <a:lumMod val="20000"/>
                    <a:lumOff val="80000"/>
                  </a:schemeClr>
                </a:solidFill>
              </a:rPr>
              <a:t>. Explain </a:t>
            </a:r>
            <a:r>
              <a:rPr lang="en-US" sz="2000" dirty="0">
                <a:solidFill>
                  <a:schemeClr val="accent2">
                    <a:lumMod val="20000"/>
                    <a:lumOff val="80000"/>
                  </a:schemeClr>
                </a:solidFill>
              </a:rPr>
              <a:t>the pathway of energy transfer through trophic levels and the reduction of available energy at successive trophic levels. </a:t>
            </a:r>
          </a:p>
          <a:p>
            <a:endParaRPr lang="en-US" dirty="0"/>
          </a:p>
        </p:txBody>
      </p:sp>
      <p:pic>
        <p:nvPicPr>
          <p:cNvPr id="1026" name="Picture 2" descr="http://cimg1.ck12.org/datastreams/f-d%3A432164d6f6fd96aed1179268c584338fe7089f54245326cf1db7a8c5%2BIMAGE_THUMB_POSTCARD%2BIMAGE_THUMB_POSTCAR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92" y="3200400"/>
            <a:ext cx="2971801" cy="3026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883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Lesson : Food Webs</a:t>
            </a:r>
            <a:br>
              <a:rPr lang="en-US" dirty="0" smtClean="0"/>
            </a:br>
            <a:r>
              <a:rPr lang="en-US" dirty="0" smtClean="0"/>
              <a:t>Explicit Instruction</a:t>
            </a:r>
            <a:endParaRPr lang="en-US" dirty="0"/>
          </a:p>
        </p:txBody>
      </p:sp>
      <p:sp>
        <p:nvSpPr>
          <p:cNvPr id="3" name="Content Placeholder 2"/>
          <p:cNvSpPr>
            <a:spLocks noGrp="1"/>
          </p:cNvSpPr>
          <p:nvPr>
            <p:ph sz="half" idx="1"/>
          </p:nvPr>
        </p:nvSpPr>
        <p:spPr>
          <a:xfrm>
            <a:off x="581191" y="2057400"/>
            <a:ext cx="5316761" cy="4343400"/>
          </a:xfrm>
        </p:spPr>
        <p:txBody>
          <a:bodyPr anchor="t">
            <a:normAutofit fontScale="92500"/>
          </a:bodyPr>
          <a:lstStyle/>
          <a:p>
            <a:r>
              <a:rPr lang="en-US" dirty="0">
                <a:solidFill>
                  <a:schemeClr val="accent3">
                    <a:lumMod val="75000"/>
                  </a:schemeClr>
                </a:solidFill>
              </a:rPr>
              <a:t>Food chains </a:t>
            </a:r>
            <a:r>
              <a:rPr lang="en-US" dirty="0" smtClean="0"/>
              <a:t>show </a:t>
            </a:r>
            <a:r>
              <a:rPr lang="en-US" dirty="0"/>
              <a:t>the movement of energy through the trophic levels </a:t>
            </a:r>
            <a:r>
              <a:rPr lang="en-US" dirty="0" smtClean="0"/>
              <a:t>in </a:t>
            </a:r>
            <a:r>
              <a:rPr lang="en-US" dirty="0"/>
              <a:t>a community.</a:t>
            </a:r>
          </a:p>
          <a:p>
            <a:r>
              <a:rPr lang="en-US" dirty="0"/>
              <a:t>The </a:t>
            </a:r>
            <a:r>
              <a:rPr lang="en-US" dirty="0">
                <a:solidFill>
                  <a:schemeClr val="accent3">
                    <a:lumMod val="75000"/>
                  </a:schemeClr>
                </a:solidFill>
              </a:rPr>
              <a:t>trophic level </a:t>
            </a:r>
            <a:r>
              <a:rPr lang="en-US" dirty="0"/>
              <a:t>of an organism indicates the position that the organism occupies in the food chain</a:t>
            </a:r>
            <a:r>
              <a:rPr lang="en-US" dirty="0" smtClean="0"/>
              <a:t>.</a:t>
            </a:r>
          </a:p>
          <a:p>
            <a:r>
              <a:rPr lang="en-US" dirty="0" smtClean="0"/>
              <a:t>Only about 10% of the energy from the lower trophic level is passed on to the next level (</a:t>
            </a:r>
            <a:r>
              <a:rPr lang="en-US" dirty="0" smtClean="0">
                <a:solidFill>
                  <a:schemeClr val="accent3">
                    <a:lumMod val="75000"/>
                  </a:schemeClr>
                </a:solidFill>
              </a:rPr>
              <a:t>10% Rule</a:t>
            </a:r>
            <a:r>
              <a:rPr lang="en-US" dirty="0" smtClean="0"/>
              <a:t>).</a:t>
            </a:r>
            <a:endParaRPr lang="en-US" dirty="0"/>
          </a:p>
          <a:p>
            <a:r>
              <a:rPr lang="en-US" dirty="0" smtClean="0">
                <a:solidFill>
                  <a:schemeClr val="accent3">
                    <a:lumMod val="75000"/>
                  </a:schemeClr>
                </a:solidFill>
              </a:rPr>
              <a:t>Producers</a:t>
            </a:r>
            <a:r>
              <a:rPr lang="en-US" dirty="0" smtClean="0"/>
              <a:t>, like plants, produce </a:t>
            </a:r>
            <a:r>
              <a:rPr lang="en-US" dirty="0"/>
              <a:t>their own </a:t>
            </a:r>
            <a:r>
              <a:rPr lang="en-US" dirty="0" smtClean="0"/>
              <a:t>food</a:t>
            </a:r>
            <a:r>
              <a:rPr lang="en-US" dirty="0"/>
              <a:t> </a:t>
            </a:r>
            <a:r>
              <a:rPr lang="en-US" dirty="0" smtClean="0"/>
              <a:t>through photosynthesis or chemosynthesis.</a:t>
            </a:r>
            <a:endParaRPr lang="en-US" dirty="0"/>
          </a:p>
          <a:p>
            <a:r>
              <a:rPr lang="en-US" dirty="0" smtClean="0">
                <a:solidFill>
                  <a:schemeClr val="accent3">
                    <a:lumMod val="75000"/>
                  </a:schemeClr>
                </a:solidFill>
              </a:rPr>
              <a:t>Consumers</a:t>
            </a:r>
            <a:r>
              <a:rPr lang="en-US" dirty="0" smtClean="0"/>
              <a:t> -- who must eat other organisms for energy -- include herbivores, carnivores, and omnivores.</a:t>
            </a:r>
          </a:p>
          <a:p>
            <a:r>
              <a:rPr lang="en-US" dirty="0" smtClean="0"/>
              <a:t>When organisms die, </a:t>
            </a:r>
            <a:r>
              <a:rPr lang="en-US" dirty="0" smtClean="0">
                <a:solidFill>
                  <a:schemeClr val="accent3">
                    <a:lumMod val="75000"/>
                  </a:schemeClr>
                </a:solidFill>
              </a:rPr>
              <a:t>decomposers</a:t>
            </a:r>
            <a:r>
              <a:rPr lang="en-US" dirty="0" smtClean="0"/>
              <a:t> break down the organisms returning nutrients to the soil.</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97952" y="2059859"/>
            <a:ext cx="2672993" cy="4340942"/>
          </a:xfrm>
          <a:prstGeom prst="rect">
            <a:avLst/>
          </a:prstGeom>
        </p:spPr>
      </p:pic>
    </p:spTree>
    <p:extLst>
      <p:ext uri="{BB962C8B-B14F-4D97-AF65-F5344CB8AC3E}">
        <p14:creationId xmlns:p14="http://schemas.microsoft.com/office/powerpoint/2010/main" val="2761532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Lesson : Food Webs</a:t>
            </a:r>
            <a:br>
              <a:rPr lang="en-US" dirty="0" smtClean="0"/>
            </a:br>
            <a:r>
              <a:rPr lang="en-US" dirty="0" smtClean="0"/>
              <a:t>Explicit Instruction</a:t>
            </a:r>
            <a:endParaRPr lang="en-US" dirty="0"/>
          </a:p>
        </p:txBody>
      </p:sp>
      <p:sp>
        <p:nvSpPr>
          <p:cNvPr id="3" name="Content Placeholder 2"/>
          <p:cNvSpPr>
            <a:spLocks noGrp="1"/>
          </p:cNvSpPr>
          <p:nvPr>
            <p:ph sz="half" idx="1"/>
          </p:nvPr>
        </p:nvSpPr>
        <p:spPr>
          <a:xfrm>
            <a:off x="581193" y="2228002"/>
            <a:ext cx="2924008" cy="3633047"/>
          </a:xfrm>
        </p:spPr>
        <p:txBody>
          <a:bodyPr anchor="t">
            <a:normAutofit/>
          </a:bodyPr>
          <a:lstStyle/>
          <a:p>
            <a:r>
              <a:rPr lang="en-US" dirty="0">
                <a:solidFill>
                  <a:schemeClr val="accent3">
                    <a:lumMod val="75000"/>
                  </a:schemeClr>
                </a:solidFill>
              </a:rPr>
              <a:t>Food </a:t>
            </a:r>
            <a:r>
              <a:rPr lang="en-US" dirty="0" smtClean="0">
                <a:solidFill>
                  <a:schemeClr val="accent3">
                    <a:lumMod val="75000"/>
                  </a:schemeClr>
                </a:solidFill>
              </a:rPr>
              <a:t>webs </a:t>
            </a:r>
            <a:r>
              <a:rPr lang="en-US" dirty="0" smtClean="0"/>
              <a:t>demonstrate the </a:t>
            </a:r>
            <a:r>
              <a:rPr lang="en-US" dirty="0"/>
              <a:t>interconnecting </a:t>
            </a:r>
            <a:r>
              <a:rPr lang="en-US" dirty="0" smtClean="0"/>
              <a:t>nature of food chains of an ecosystem.</a:t>
            </a:r>
            <a:endParaRPr lang="en-US" dirty="0"/>
          </a:p>
          <a:p>
            <a:r>
              <a:rPr lang="en-US" dirty="0" smtClean="0"/>
              <a:t>Food webs </a:t>
            </a:r>
            <a:r>
              <a:rPr lang="en-US" dirty="0"/>
              <a:t>describe the complex patterns of energy flow in an ecosystem by modeling who consumes whom or what</a:t>
            </a:r>
            <a:r>
              <a:rPr lang="en-US" dirty="0" smtClean="0"/>
              <a:t>.</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733801" y="2228002"/>
            <a:ext cx="4837144" cy="3767218"/>
          </a:xfrm>
        </p:spPr>
      </p:pic>
    </p:spTree>
    <p:extLst>
      <p:ext uri="{BB962C8B-B14F-4D97-AF65-F5344CB8AC3E}">
        <p14:creationId xmlns:p14="http://schemas.microsoft.com/office/powerpoint/2010/main" val="309496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Lesson : Food Webs</a:t>
            </a:r>
            <a:br>
              <a:rPr lang="en-US" dirty="0" smtClean="0"/>
            </a:br>
            <a:r>
              <a:rPr lang="en-US" dirty="0" smtClean="0"/>
              <a:t>Guided Practice</a:t>
            </a:r>
            <a:endParaRPr lang="en-US" dirty="0"/>
          </a:p>
        </p:txBody>
      </p:sp>
      <p:sp>
        <p:nvSpPr>
          <p:cNvPr id="3" name="Content Placeholder 2"/>
          <p:cNvSpPr>
            <a:spLocks noGrp="1"/>
          </p:cNvSpPr>
          <p:nvPr>
            <p:ph sz="half" idx="1"/>
          </p:nvPr>
        </p:nvSpPr>
        <p:spPr>
          <a:xfrm>
            <a:off x="581193" y="2133600"/>
            <a:ext cx="2935060" cy="3657600"/>
          </a:xfrm>
        </p:spPr>
        <p:txBody>
          <a:bodyPr/>
          <a:lstStyle/>
          <a:p>
            <a:pPr marL="0" indent="0" algn="ctr">
              <a:buNone/>
            </a:pPr>
            <a:r>
              <a:rPr lang="en-US" dirty="0" smtClean="0"/>
              <a:t>Complete the Food Web Diagrams activities for the Arctic and Terrestrial Ecosystem.</a:t>
            </a:r>
            <a:endParaRPr lang="en-US" dirty="0"/>
          </a:p>
        </p:txBody>
      </p:sp>
      <p:pic>
        <p:nvPicPr>
          <p:cNvPr id="2050" name="Picture 2" descr="http://1.bp.blogspot.com/-di2t4svLSzM/TVlchmf11BI/AAAAAAAAAAQ/4g7o9jjmS2k/s1600/0_quiz-2.1-07.gif"/>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540834" y="1905000"/>
            <a:ext cx="5074357"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60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Lesson : Food Webs</a:t>
            </a:r>
            <a:br>
              <a:rPr lang="en-US" dirty="0" smtClean="0"/>
            </a:br>
            <a:r>
              <a:rPr lang="en-US" dirty="0" smtClean="0"/>
              <a:t>Independent Practice</a:t>
            </a:r>
            <a:endParaRPr lang="en-US" dirty="0"/>
          </a:p>
        </p:txBody>
      </p:sp>
      <p:sp>
        <p:nvSpPr>
          <p:cNvPr id="3" name="Content Placeholder 2"/>
          <p:cNvSpPr>
            <a:spLocks noGrp="1"/>
          </p:cNvSpPr>
          <p:nvPr>
            <p:ph sz="half" idx="1"/>
          </p:nvPr>
        </p:nvSpPr>
        <p:spPr>
          <a:xfrm>
            <a:off x="581193" y="2228002"/>
            <a:ext cx="2695408" cy="3633047"/>
          </a:xfrm>
        </p:spPr>
        <p:txBody>
          <a:bodyPr anchor="t"/>
          <a:lstStyle/>
          <a:p>
            <a:pPr marL="0" indent="0">
              <a:buNone/>
              <a:defRPr/>
            </a:pPr>
            <a:r>
              <a:rPr lang="en-US" dirty="0"/>
              <a:t>Using SRE (statement, reason, &amp; evidence), answer the following:</a:t>
            </a:r>
          </a:p>
          <a:p>
            <a:pPr marL="0" indent="0">
              <a:buNone/>
              <a:defRPr/>
            </a:pPr>
            <a:endParaRPr lang="en-US" dirty="0"/>
          </a:p>
          <a:p>
            <a:pPr>
              <a:defRPr/>
            </a:pPr>
            <a:r>
              <a:rPr lang="en-US" b="1" dirty="0"/>
              <a:t>How does the amount of energy change as it moves through an </a:t>
            </a:r>
            <a:r>
              <a:rPr lang="en-US" b="1" dirty="0" smtClean="0"/>
              <a:t>ecosystem?</a:t>
            </a:r>
            <a:endParaRPr lang="en-US" b="1" dirty="0"/>
          </a:p>
        </p:txBody>
      </p:sp>
      <p:graphicFrame>
        <p:nvGraphicFramePr>
          <p:cNvPr id="5" name="Content Placeholder 6"/>
          <p:cNvGraphicFramePr>
            <a:graphicFrameLocks noGrp="1"/>
          </p:cNvGraphicFramePr>
          <p:nvPr>
            <p:ph sz="half" idx="2"/>
            <p:extLst>
              <p:ext uri="{D42A27DB-BD31-4B8C-83A1-F6EECF244321}">
                <p14:modId xmlns:p14="http://schemas.microsoft.com/office/powerpoint/2010/main" val="1636329895"/>
              </p:ext>
            </p:extLst>
          </p:nvPr>
        </p:nvGraphicFramePr>
        <p:xfrm>
          <a:off x="3429001" y="2228001"/>
          <a:ext cx="5141944" cy="3633047"/>
        </p:xfrm>
        <a:graphic>
          <a:graphicData uri="http://schemas.openxmlformats.org/drawingml/2006/table">
            <a:tbl>
              <a:tblPr firstRow="1" bandRow="1">
                <a:tableStyleId>{5C22544A-7EE6-4342-B048-85BDC9FD1C3A}</a:tableStyleId>
              </a:tblPr>
              <a:tblGrid>
                <a:gridCol w="1346307"/>
                <a:gridCol w="3795637"/>
              </a:tblGrid>
              <a:tr h="397620">
                <a:tc gridSpan="2">
                  <a:txBody>
                    <a:bodyPr/>
                    <a:lstStyle/>
                    <a:p>
                      <a:r>
                        <a:rPr lang="en-US" sz="1800" dirty="0" smtClean="0"/>
                        <a:t>(SRE)</a:t>
                      </a:r>
                      <a:r>
                        <a:rPr lang="en-US" sz="1800" baseline="0" dirty="0" smtClean="0"/>
                        <a:t> Statement – Reason - Explanation</a:t>
                      </a:r>
                      <a:endParaRPr lang="en-US" sz="1800" dirty="0"/>
                    </a:p>
                  </a:txBody>
                  <a:tcPr marL="94951" marR="94951" marT="45733" marB="45733"/>
                </a:tc>
                <a:tc hMerge="1">
                  <a:txBody>
                    <a:bodyPr/>
                    <a:lstStyle/>
                    <a:p>
                      <a:endParaRPr lang="en-US" dirty="0"/>
                    </a:p>
                  </a:txBody>
                  <a:tcPr/>
                </a:tc>
              </a:tr>
              <a:tr h="686303">
                <a:tc>
                  <a:txBody>
                    <a:bodyPr/>
                    <a:lstStyle/>
                    <a:p>
                      <a:r>
                        <a:rPr lang="en-US" sz="1800" dirty="0" smtClean="0"/>
                        <a:t>Statement</a:t>
                      </a:r>
                      <a:endParaRPr lang="en-US" sz="1800" dirty="0"/>
                    </a:p>
                  </a:txBody>
                  <a:tcPr marL="94951" marR="94951" marT="45733" marB="45733"/>
                </a:tc>
                <a:tc>
                  <a:txBody>
                    <a:bodyPr/>
                    <a:lstStyle/>
                    <a:p>
                      <a:r>
                        <a:rPr lang="en-US" sz="1800" dirty="0" smtClean="0"/>
                        <a:t>State the correct answer in sentence format.</a:t>
                      </a:r>
                      <a:endParaRPr lang="en-US" sz="1800" dirty="0"/>
                    </a:p>
                  </a:txBody>
                  <a:tcPr marL="94951" marR="94951" marT="45733" marB="45733"/>
                </a:tc>
              </a:tr>
              <a:tr h="1274562">
                <a:tc>
                  <a:txBody>
                    <a:bodyPr/>
                    <a:lstStyle/>
                    <a:p>
                      <a:r>
                        <a:rPr lang="en-US" sz="1800" dirty="0" smtClean="0"/>
                        <a:t>Reason</a:t>
                      </a:r>
                      <a:endParaRPr lang="en-US" sz="1800" dirty="0"/>
                    </a:p>
                  </a:txBody>
                  <a:tcPr marL="94951" marR="94951" marT="45733" marB="45733"/>
                </a:tc>
                <a:tc>
                  <a:txBody>
                    <a:bodyPr/>
                    <a:lstStyle/>
                    <a:p>
                      <a:r>
                        <a:rPr lang="en-US" sz="1800" dirty="0" smtClean="0"/>
                        <a:t>Provide a reason for why you selected the answer you chose. Provide</a:t>
                      </a:r>
                      <a:r>
                        <a:rPr lang="en-US" sz="1800" baseline="0" dirty="0" smtClean="0"/>
                        <a:t> a reason why you did not select the other answer option(s).</a:t>
                      </a:r>
                      <a:endParaRPr lang="en-US" sz="1800" dirty="0"/>
                    </a:p>
                  </a:txBody>
                  <a:tcPr marL="94951" marR="94951" marT="45733" marB="45733"/>
                </a:tc>
              </a:tr>
              <a:tr h="1274562">
                <a:tc>
                  <a:txBody>
                    <a:bodyPr/>
                    <a:lstStyle/>
                    <a:p>
                      <a:r>
                        <a:rPr lang="en-US" sz="1800" dirty="0" smtClean="0"/>
                        <a:t>Evidence</a:t>
                      </a:r>
                      <a:endParaRPr lang="en-US" sz="1800" dirty="0"/>
                    </a:p>
                  </a:txBody>
                  <a:tcPr marL="94951" marR="94951" marT="45733" marB="45733"/>
                </a:tc>
                <a:tc>
                  <a:txBody>
                    <a:bodyPr/>
                    <a:lstStyle/>
                    <a:p>
                      <a:r>
                        <a:rPr lang="en-US" sz="1800" dirty="0" smtClean="0"/>
                        <a:t>What evidence was</a:t>
                      </a:r>
                      <a:r>
                        <a:rPr lang="en-US" sz="1800" baseline="0" dirty="0" smtClean="0"/>
                        <a:t> provided that helped you select the answer you chose or eliminate the other answer options (cite your source).</a:t>
                      </a:r>
                      <a:endParaRPr lang="en-US" sz="1800" dirty="0"/>
                    </a:p>
                  </a:txBody>
                  <a:tcPr marL="94951" marR="94951" marT="45733" marB="45733"/>
                </a:tc>
              </a:tr>
            </a:tbl>
          </a:graphicData>
        </a:graphic>
      </p:graphicFrame>
    </p:spTree>
    <p:extLst>
      <p:ext uri="{BB962C8B-B14F-4D97-AF65-F5344CB8AC3E}">
        <p14:creationId xmlns:p14="http://schemas.microsoft.com/office/powerpoint/2010/main" val="496209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Lesson : Food Webs</a:t>
            </a:r>
            <a:br>
              <a:rPr lang="en-US" dirty="0" smtClean="0"/>
            </a:br>
            <a:r>
              <a:rPr lang="en-US" dirty="0" smtClean="0"/>
              <a:t>Quiz Question #1</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200" dirty="0"/>
              <a:t>The Atlantic Ocean, which border’s Florida coastline, has many interconnecting food webs that link its marine life. Which of these organisms would MOST LIKELY be found at the top of an energy pyramid?</a:t>
            </a:r>
          </a:p>
          <a:p>
            <a:pPr marL="800100" lvl="1" indent="-457200">
              <a:buFont typeface="+mj-lt"/>
              <a:buAutoNum type="alphaUcPeriod"/>
            </a:pPr>
            <a:r>
              <a:rPr lang="en-US" sz="2800" dirty="0"/>
              <a:t>Clams</a:t>
            </a:r>
          </a:p>
          <a:p>
            <a:pPr marL="800100" lvl="1" indent="-457200">
              <a:buFont typeface="+mj-lt"/>
              <a:buAutoNum type="alphaUcPeriod"/>
            </a:pPr>
            <a:r>
              <a:rPr lang="en-US" sz="2800" dirty="0"/>
              <a:t>Kelp</a:t>
            </a:r>
          </a:p>
          <a:p>
            <a:pPr marL="800100" lvl="1" indent="-457200">
              <a:buFont typeface="+mj-lt"/>
              <a:buAutoNum type="alphaUcPeriod"/>
            </a:pPr>
            <a:r>
              <a:rPr lang="en-US" sz="2800" dirty="0"/>
              <a:t>Sardines</a:t>
            </a:r>
          </a:p>
          <a:p>
            <a:pPr marL="800100" lvl="1" indent="-457200">
              <a:buFont typeface="+mj-lt"/>
              <a:buAutoNum type="alphaUcPeriod"/>
            </a:pPr>
            <a:r>
              <a:rPr lang="en-US" sz="2800" dirty="0"/>
              <a:t>Sharks</a:t>
            </a:r>
          </a:p>
          <a:p>
            <a:endParaRPr lang="en-US" dirty="0"/>
          </a:p>
        </p:txBody>
      </p:sp>
    </p:spTree>
    <p:extLst>
      <p:ext uri="{BB962C8B-B14F-4D97-AF65-F5344CB8AC3E}">
        <p14:creationId xmlns:p14="http://schemas.microsoft.com/office/powerpoint/2010/main" val="286644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Lesson : Food Webs</a:t>
            </a:r>
            <a:br>
              <a:rPr lang="en-US" dirty="0" smtClean="0"/>
            </a:br>
            <a:r>
              <a:rPr lang="en-US" dirty="0" smtClean="0"/>
              <a:t>Quiz Question #2</a:t>
            </a:r>
            <a:endParaRPr lang="en-US" dirty="0"/>
          </a:p>
        </p:txBody>
      </p:sp>
      <p:sp>
        <p:nvSpPr>
          <p:cNvPr id="3" name="Content Placeholder 2"/>
          <p:cNvSpPr>
            <a:spLocks noGrp="1"/>
          </p:cNvSpPr>
          <p:nvPr>
            <p:ph sz="half" idx="1"/>
          </p:nvPr>
        </p:nvSpPr>
        <p:spPr/>
        <p:txBody>
          <a:bodyPr>
            <a:normAutofit fontScale="70000" lnSpcReduction="20000"/>
          </a:bodyPr>
          <a:lstStyle/>
          <a:p>
            <a:pPr marL="0" indent="0">
              <a:lnSpc>
                <a:spcPct val="120000"/>
              </a:lnSpc>
              <a:spcBef>
                <a:spcPts val="0"/>
              </a:spcBef>
              <a:buNone/>
            </a:pPr>
            <a:r>
              <a:rPr lang="en-US" sz="2800" dirty="0"/>
              <a:t>In this marine trophic pyramid</a:t>
            </a:r>
            <a:r>
              <a:rPr lang="en-US" sz="2800" dirty="0" smtClean="0"/>
              <a:t>, there </a:t>
            </a:r>
            <a:r>
              <a:rPr lang="en-US" sz="2800" dirty="0"/>
              <a:t>are several levels of </a:t>
            </a:r>
            <a:r>
              <a:rPr lang="en-US" sz="2800" dirty="0" smtClean="0"/>
              <a:t>consumers</a:t>
            </a:r>
            <a:r>
              <a:rPr lang="en-US" sz="2800" dirty="0"/>
              <a:t>. What type of </a:t>
            </a:r>
            <a:r>
              <a:rPr lang="en-US" sz="2800" dirty="0" smtClean="0"/>
              <a:t>consumer </a:t>
            </a:r>
            <a:r>
              <a:rPr lang="en-US" sz="2800" dirty="0"/>
              <a:t>is the herring, and </a:t>
            </a:r>
            <a:r>
              <a:rPr lang="en-US" sz="2800" dirty="0" smtClean="0"/>
              <a:t>what </a:t>
            </a:r>
            <a:r>
              <a:rPr lang="en-US" sz="2800" dirty="0"/>
              <a:t>is its proper label?</a:t>
            </a:r>
          </a:p>
          <a:p>
            <a:pPr marL="514350" indent="-514350">
              <a:lnSpc>
                <a:spcPct val="120000"/>
              </a:lnSpc>
              <a:spcBef>
                <a:spcPts val="0"/>
              </a:spcBef>
              <a:buFont typeface="+mj-lt"/>
              <a:buAutoNum type="alphaUcPeriod"/>
            </a:pPr>
            <a:r>
              <a:rPr lang="en-US" sz="2800" dirty="0" smtClean="0"/>
              <a:t>primary </a:t>
            </a:r>
            <a:r>
              <a:rPr lang="en-US" sz="2800" dirty="0"/>
              <a:t>consumer, herbivore</a:t>
            </a:r>
          </a:p>
          <a:p>
            <a:pPr marL="514350" indent="-514350">
              <a:lnSpc>
                <a:spcPct val="120000"/>
              </a:lnSpc>
              <a:spcBef>
                <a:spcPts val="0"/>
              </a:spcBef>
              <a:buFont typeface="+mj-lt"/>
              <a:buAutoNum type="alphaUcPeriod"/>
            </a:pPr>
            <a:r>
              <a:rPr lang="en-US" sz="2800" dirty="0" smtClean="0"/>
              <a:t>primary </a:t>
            </a:r>
            <a:r>
              <a:rPr lang="en-US" sz="2800" dirty="0"/>
              <a:t>consumer, carnivore</a:t>
            </a:r>
          </a:p>
          <a:p>
            <a:pPr marL="514350" indent="-514350">
              <a:lnSpc>
                <a:spcPct val="120000"/>
              </a:lnSpc>
              <a:spcBef>
                <a:spcPts val="0"/>
              </a:spcBef>
              <a:buFont typeface="+mj-lt"/>
              <a:buAutoNum type="alphaUcPeriod"/>
            </a:pPr>
            <a:r>
              <a:rPr lang="en-US" sz="2800" dirty="0" smtClean="0"/>
              <a:t>secondary </a:t>
            </a:r>
            <a:r>
              <a:rPr lang="en-US" sz="2800" dirty="0"/>
              <a:t>consumer, herbivore </a:t>
            </a:r>
          </a:p>
          <a:p>
            <a:pPr marL="514350" indent="-514350">
              <a:lnSpc>
                <a:spcPct val="120000"/>
              </a:lnSpc>
              <a:spcBef>
                <a:spcPts val="0"/>
              </a:spcBef>
              <a:buFont typeface="+mj-lt"/>
              <a:buAutoNum type="alphaUcPeriod"/>
            </a:pPr>
            <a:r>
              <a:rPr lang="en-US" sz="2800" dirty="0" smtClean="0"/>
              <a:t>secondary </a:t>
            </a:r>
            <a:r>
              <a:rPr lang="en-US" sz="2800" dirty="0"/>
              <a:t>consumer, carnivore</a:t>
            </a:r>
          </a:p>
          <a:p>
            <a:endParaRPr lang="en-US" dirty="0"/>
          </a:p>
        </p:txBody>
      </p:sp>
      <p:pic>
        <p:nvPicPr>
          <p:cNvPr id="6" name="Content Placeholder 5"/>
          <p:cNvPicPr>
            <a:picLocks noGrp="1" noChangeAspect="1"/>
          </p:cNvPicPr>
          <p:nvPr>
            <p:ph sz="half" idx="2"/>
          </p:nvPr>
        </p:nvPicPr>
        <p:blipFill>
          <a:blip r:embed="rId2"/>
          <a:stretch>
            <a:fillRect/>
          </a:stretch>
        </p:blipFill>
        <p:spPr>
          <a:xfrm>
            <a:off x="4710621" y="2227263"/>
            <a:ext cx="3813745" cy="3633787"/>
          </a:xfrm>
          <a:prstGeom prst="rect">
            <a:avLst/>
          </a:prstGeom>
        </p:spPr>
      </p:pic>
    </p:spTree>
    <p:extLst>
      <p:ext uri="{BB962C8B-B14F-4D97-AF65-F5344CB8AC3E}">
        <p14:creationId xmlns:p14="http://schemas.microsoft.com/office/powerpoint/2010/main" val="3774141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Lesson : Food Webs</a:t>
            </a:r>
            <a:br>
              <a:rPr lang="en-US" dirty="0" smtClean="0"/>
            </a:br>
            <a:r>
              <a:rPr lang="en-US" dirty="0" smtClean="0"/>
              <a:t>Quiz Question #3</a:t>
            </a:r>
            <a:endParaRPr lang="en-US" dirty="0"/>
          </a:p>
        </p:txBody>
      </p:sp>
      <p:sp>
        <p:nvSpPr>
          <p:cNvPr id="3" name="Content Placeholder 2"/>
          <p:cNvSpPr>
            <a:spLocks noGrp="1"/>
          </p:cNvSpPr>
          <p:nvPr>
            <p:ph sz="half" idx="1"/>
          </p:nvPr>
        </p:nvSpPr>
        <p:spPr/>
        <p:txBody>
          <a:bodyPr>
            <a:normAutofit lnSpcReduction="10000"/>
          </a:bodyPr>
          <a:lstStyle/>
          <a:p>
            <a:pPr marL="0" indent="0">
              <a:lnSpc>
                <a:spcPct val="120000"/>
              </a:lnSpc>
              <a:spcBef>
                <a:spcPts val="0"/>
              </a:spcBef>
              <a:buNone/>
            </a:pPr>
            <a:r>
              <a:rPr lang="en-US" sz="2000" dirty="0"/>
              <a:t>In this marine trophic pyramid</a:t>
            </a:r>
            <a:r>
              <a:rPr lang="en-US" sz="2000" dirty="0" smtClean="0"/>
              <a:t>, the </a:t>
            </a:r>
            <a:r>
              <a:rPr lang="en-US" sz="2000" dirty="0"/>
              <a:t>phytoplankton on the first </a:t>
            </a:r>
            <a:r>
              <a:rPr lang="en-US" sz="2000" dirty="0" smtClean="0"/>
              <a:t>level </a:t>
            </a:r>
            <a:r>
              <a:rPr lang="en-US" sz="2000" dirty="0"/>
              <a:t>contain 1250 kcal of </a:t>
            </a:r>
            <a:r>
              <a:rPr lang="en-US" sz="2000" dirty="0" smtClean="0"/>
              <a:t>energy</a:t>
            </a:r>
            <a:r>
              <a:rPr lang="en-US" sz="2000" dirty="0"/>
              <a:t>. How many kcal would </a:t>
            </a:r>
            <a:r>
              <a:rPr lang="en-US" sz="2000" dirty="0" smtClean="0"/>
              <a:t>be </a:t>
            </a:r>
            <a:r>
              <a:rPr lang="en-US" sz="2000" dirty="0"/>
              <a:t>available for the fish that </a:t>
            </a:r>
            <a:r>
              <a:rPr lang="en-US" sz="2000" dirty="0" smtClean="0"/>
              <a:t>eats </a:t>
            </a:r>
            <a:r>
              <a:rPr lang="en-US" sz="2000" dirty="0"/>
              <a:t>the herring?</a:t>
            </a:r>
          </a:p>
          <a:p>
            <a:pPr marL="457200" indent="-457200">
              <a:lnSpc>
                <a:spcPct val="120000"/>
              </a:lnSpc>
              <a:spcBef>
                <a:spcPts val="0"/>
              </a:spcBef>
              <a:buFont typeface="+mj-lt"/>
              <a:buAutoNum type="alphaUcPeriod"/>
            </a:pPr>
            <a:r>
              <a:rPr lang="en-US" sz="2000" dirty="0" smtClean="0"/>
              <a:t>1250 </a:t>
            </a:r>
            <a:r>
              <a:rPr lang="en-US" sz="2000" dirty="0"/>
              <a:t>kcal</a:t>
            </a:r>
          </a:p>
          <a:p>
            <a:pPr marL="457200" indent="-457200">
              <a:lnSpc>
                <a:spcPct val="120000"/>
              </a:lnSpc>
              <a:spcBef>
                <a:spcPts val="0"/>
              </a:spcBef>
              <a:buFont typeface="+mj-lt"/>
              <a:buAutoNum type="alphaUcPeriod"/>
            </a:pPr>
            <a:r>
              <a:rPr lang="en-US" sz="2000" dirty="0" smtClean="0"/>
              <a:t>125 </a:t>
            </a:r>
            <a:r>
              <a:rPr lang="en-US" sz="2000" dirty="0"/>
              <a:t>kcal</a:t>
            </a:r>
          </a:p>
          <a:p>
            <a:pPr marL="457200" indent="-457200">
              <a:lnSpc>
                <a:spcPct val="120000"/>
              </a:lnSpc>
              <a:spcBef>
                <a:spcPts val="0"/>
              </a:spcBef>
              <a:buFont typeface="+mj-lt"/>
              <a:buAutoNum type="alphaUcPeriod"/>
            </a:pPr>
            <a:r>
              <a:rPr lang="en-US" sz="2000" dirty="0" smtClean="0"/>
              <a:t>12.5 </a:t>
            </a:r>
            <a:r>
              <a:rPr lang="en-US" sz="2000" dirty="0"/>
              <a:t>kcal</a:t>
            </a:r>
          </a:p>
          <a:p>
            <a:pPr marL="457200" indent="-457200">
              <a:lnSpc>
                <a:spcPct val="120000"/>
              </a:lnSpc>
              <a:spcBef>
                <a:spcPts val="0"/>
              </a:spcBef>
              <a:buFont typeface="+mj-lt"/>
              <a:buAutoNum type="alphaUcPeriod"/>
            </a:pPr>
            <a:r>
              <a:rPr lang="en-US" sz="2000" dirty="0" smtClean="0"/>
              <a:t>1.25 </a:t>
            </a:r>
            <a:r>
              <a:rPr lang="en-US" sz="2000" dirty="0"/>
              <a:t>kcal</a:t>
            </a:r>
          </a:p>
          <a:p>
            <a:endParaRPr lang="en-US" dirty="0"/>
          </a:p>
        </p:txBody>
      </p:sp>
      <p:pic>
        <p:nvPicPr>
          <p:cNvPr id="6" name="Content Placeholder 5"/>
          <p:cNvPicPr>
            <a:picLocks noGrp="1" noChangeAspect="1"/>
          </p:cNvPicPr>
          <p:nvPr>
            <p:ph sz="half" idx="2"/>
          </p:nvPr>
        </p:nvPicPr>
        <p:blipFill>
          <a:blip r:embed="rId2"/>
          <a:stretch>
            <a:fillRect/>
          </a:stretch>
        </p:blipFill>
        <p:spPr>
          <a:xfrm>
            <a:off x="4710621" y="2227263"/>
            <a:ext cx="3813745" cy="3633787"/>
          </a:xfrm>
          <a:prstGeom prst="rect">
            <a:avLst/>
          </a:prstGeom>
        </p:spPr>
      </p:pic>
    </p:spTree>
    <p:extLst>
      <p:ext uri="{BB962C8B-B14F-4D97-AF65-F5344CB8AC3E}">
        <p14:creationId xmlns:p14="http://schemas.microsoft.com/office/powerpoint/2010/main" val="3354483992"/>
      </p:ext>
    </p:extLst>
  </p:cSld>
  <p:clrMapOvr>
    <a:masterClrMapping/>
  </p:clrMapOvr>
</p:sld>
</file>

<file path=ppt/theme/theme1.xml><?xml version="1.0" encoding="utf-8"?>
<a:theme xmlns:a="http://schemas.openxmlformats.org/drawingml/2006/main" name="Dividend">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1333</TotalTime>
  <Words>601</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Gill Sans MT</vt:lpstr>
      <vt:lpstr>Wingdings 2</vt:lpstr>
      <vt:lpstr>Dividend</vt:lpstr>
      <vt:lpstr>Focus Lesson : Food Webs Introduction</vt:lpstr>
      <vt:lpstr>How does the amount of energy change as it moves through an ECOSYSTEM?</vt:lpstr>
      <vt:lpstr>Focus Lesson : Food Webs Explicit Instruction</vt:lpstr>
      <vt:lpstr>Focus Lesson : Food Webs Explicit Instruction</vt:lpstr>
      <vt:lpstr>Focus Lesson : Food Webs Guided Practice</vt:lpstr>
      <vt:lpstr>Focus Lesson : Food Webs Independent Practice</vt:lpstr>
      <vt:lpstr>Focus Lesson : Food Webs Quiz Question #1</vt:lpstr>
      <vt:lpstr>Focus Lesson : Food Webs Quiz Question #2</vt:lpstr>
      <vt:lpstr>Focus Lesson : Food Webs Quiz Question #3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joking</dc:creator>
  <cp:lastModifiedBy>Ison, Steven P.</cp:lastModifiedBy>
  <cp:revision>63</cp:revision>
  <cp:lastPrinted>2012-03-20T21:01:58Z</cp:lastPrinted>
  <dcterms:created xsi:type="dcterms:W3CDTF">2012-03-20T21:01:24Z</dcterms:created>
  <dcterms:modified xsi:type="dcterms:W3CDTF">2016-04-21T16:07:50Z</dcterms:modified>
</cp:coreProperties>
</file>