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9"/>
  </p:notesMasterIdLst>
  <p:sldIdLst>
    <p:sldId id="256" r:id="rId2"/>
    <p:sldId id="257" r:id="rId3"/>
    <p:sldId id="261" r:id="rId4"/>
    <p:sldId id="262" r:id="rId5"/>
    <p:sldId id="263" r:id="rId6"/>
    <p:sldId id="258" r:id="rId7"/>
    <p:sldId id="25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9767" autoAdjust="0"/>
  </p:normalViewPr>
  <p:slideViewPr>
    <p:cSldViewPr snapToGrid="0">
      <p:cViewPr varScale="1">
        <p:scale>
          <a:sx n="63" d="100"/>
          <a:sy n="63" d="100"/>
        </p:scale>
        <p:origin x="9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C94D0E-2166-4A0F-A3BE-DE0C80F0F05C}" type="datetimeFigureOut">
              <a:rPr lang="en-US" smtClean="0"/>
              <a:t>12/09/2015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94167D-F836-48A7-B7A0-169F14EE527C}" type="slidenum">
              <a:rPr lang="en-US" smtClean="0"/>
              <a:t>‹#›</a:t>
            </a:fld>
            <a:endParaRPr lang="en-US"/>
          </a:p>
        </p:txBody>
      </p:sp>
    </p:spTree>
    <p:extLst>
      <p:ext uri="{BB962C8B-B14F-4D97-AF65-F5344CB8AC3E}">
        <p14:creationId xmlns:p14="http://schemas.microsoft.com/office/powerpoint/2010/main" val="1488582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94167D-F836-48A7-B7A0-169F14EE527C}" type="slidenum">
              <a:rPr lang="en-US" smtClean="0"/>
              <a:t>1</a:t>
            </a:fld>
            <a:endParaRPr lang="en-US"/>
          </a:p>
        </p:txBody>
      </p:sp>
    </p:spTree>
    <p:extLst>
      <p:ext uri="{BB962C8B-B14F-4D97-AF65-F5344CB8AC3E}">
        <p14:creationId xmlns:p14="http://schemas.microsoft.com/office/powerpoint/2010/main" val="2819841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Number</a:t>
            </a:r>
            <a:r>
              <a:rPr lang="en-US" baseline="0" dirty="0" smtClean="0"/>
              <a:t> levels are: (1) primary, (2) secondary, (3) tertiary, (4) quaternary, (5) </a:t>
            </a:r>
            <a:r>
              <a:rPr lang="en-US" baseline="0" dirty="0" err="1" smtClean="0"/>
              <a:t>quinary</a:t>
            </a:r>
            <a:r>
              <a:rPr lang="en-US" baseline="0" dirty="0" smtClean="0"/>
              <a:t>, (6) </a:t>
            </a:r>
            <a:r>
              <a:rPr lang="en-US" baseline="0" dirty="0" err="1" smtClean="0"/>
              <a:t>senary</a:t>
            </a:r>
            <a:r>
              <a:rPr lang="en-US" baseline="0" dirty="0" smtClean="0"/>
              <a:t>, (7) </a:t>
            </a:r>
            <a:r>
              <a:rPr lang="en-US" baseline="0" dirty="0" err="1" smtClean="0"/>
              <a:t>septenary</a:t>
            </a:r>
            <a:r>
              <a:rPr lang="en-US" baseline="0" dirty="0" smtClean="0"/>
              <a:t>, (8) </a:t>
            </a:r>
            <a:r>
              <a:rPr lang="en-US" baseline="0" dirty="0" err="1" smtClean="0"/>
              <a:t>octonary</a:t>
            </a:r>
            <a:r>
              <a:rPr lang="en-US" baseline="0" dirty="0" smtClean="0"/>
              <a:t>, (9) </a:t>
            </a:r>
            <a:r>
              <a:rPr lang="en-US" baseline="0" dirty="0" err="1" smtClean="0"/>
              <a:t>nonary</a:t>
            </a:r>
            <a:r>
              <a:rPr lang="en-US" baseline="0" dirty="0" smtClean="0"/>
              <a:t>, (10) denary, and (12) duodenary. There is no known name for 11. In the case of food chains, you would likely not see anything higher than a quaternary consumer though possible (as seen above).</a:t>
            </a:r>
            <a:endParaRPr lang="en-US" dirty="0"/>
          </a:p>
        </p:txBody>
      </p:sp>
      <p:sp>
        <p:nvSpPr>
          <p:cNvPr id="4" name="Slide Number Placeholder 3"/>
          <p:cNvSpPr>
            <a:spLocks noGrp="1"/>
          </p:cNvSpPr>
          <p:nvPr>
            <p:ph type="sldNum" sz="quarter" idx="10"/>
          </p:nvPr>
        </p:nvSpPr>
        <p:spPr/>
        <p:txBody>
          <a:bodyPr/>
          <a:lstStyle/>
          <a:p>
            <a:fld id="{FA94167D-F836-48A7-B7A0-169F14EE527C}" type="slidenum">
              <a:rPr lang="en-US" smtClean="0"/>
              <a:t>6</a:t>
            </a:fld>
            <a:endParaRPr lang="en-US"/>
          </a:p>
        </p:txBody>
      </p:sp>
    </p:spTree>
    <p:extLst>
      <p:ext uri="{BB962C8B-B14F-4D97-AF65-F5344CB8AC3E}">
        <p14:creationId xmlns:p14="http://schemas.microsoft.com/office/powerpoint/2010/main" val="300947077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7200"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EEA5B7-502A-413E-836D-5D513507E96C}" type="datetime1">
              <a:rPr lang="en-US" smtClean="0"/>
              <a:t>12/09/2015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B4D763-D544-4A88-882A-F147332C05B0}" type="datetime1">
              <a:rPr lang="en-US" smtClean="0"/>
              <a:t>12/09/2015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735473-5E54-49DE-88A7-B2CC089745F2}" type="datetime1">
              <a:rPr lang="en-US" smtClean="0"/>
              <a:t>12/09/2015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8467AC-3334-473E-925D-51A09944C33A}" type="datetime1">
              <a:rPr lang="en-US" smtClean="0"/>
              <a:t>12/09/2015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73560E07-97F0-4A5A-A8AA-96705E0A2712}" type="datetime1">
              <a:rPr lang="en-US" smtClean="0"/>
              <a:t>12/09/2015</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A0C0C3-C1F1-49A1-8B9A-2DD1720436B1}" type="datetime1">
              <a:rPr lang="en-US" smtClean="0"/>
              <a:t>12/09/2015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0E8AB0-937C-4DC0-A4BA-15410EE41A39}" type="datetime1">
              <a:rPr lang="en-US" smtClean="0"/>
              <a:t>12/09/2015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159156-18AE-45E9-9BB4-52151E57E450}" type="datetime1">
              <a:rPr lang="en-US" smtClean="0"/>
              <a:t>12/09/2015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D00F3B-A5DA-4B0D-9A5B-37F2C0266D4F}" type="datetime1">
              <a:rPr lang="en-US" smtClean="0"/>
              <a:t>12/09/2015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E58F12-CE25-410F-8DAF-4481D2F9791E}" type="datetime1">
              <a:rPr lang="en-US" smtClean="0"/>
              <a:t>12/09/2015</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D43F04-98AE-4A5B-9FD8-52F39AE88183}" type="datetime1">
              <a:rPr lang="en-US" smtClean="0"/>
              <a:t>12/09/2015</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C16FA14-B209-4D5D-82FF-A3F6BB277FA6}" type="datetime1">
              <a:rPr lang="en-US" smtClean="0"/>
              <a:t>12/09/2015</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0">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lnSpc>
          <a:spcPct val="90000"/>
        </a:lnSpc>
        <a:spcBef>
          <a:spcPct val="0"/>
        </a:spcBef>
        <a:buNone/>
        <a:defRPr sz="4800"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4.xml"/><Relationship Id="rId1" Type="http://schemas.openxmlformats.org/officeDocument/2006/relationships/video" Target="https://www.youtube.com/embed/0ZOvqYypOuo"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4.xml"/><Relationship Id="rId1" Type="http://schemas.openxmlformats.org/officeDocument/2006/relationships/video" Target="https://www.youtube.com/embed/qUZkWZ12A8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dirty="0" smtClean="0"/>
              <a:t>Matter &amp; Energy Focus Lesson</a:t>
            </a:r>
            <a:br>
              <a:rPr lang="en-US" sz="4400" dirty="0" smtClean="0"/>
            </a:br>
            <a:r>
              <a:rPr lang="en-US" sz="4400" dirty="0" smtClean="0"/>
              <a:t>Introduction</a:t>
            </a:r>
            <a:endParaRPr lang="en-US" sz="4400" dirty="0"/>
          </a:p>
        </p:txBody>
      </p:sp>
      <p:sp>
        <p:nvSpPr>
          <p:cNvPr id="6" name="Content Placeholder 5"/>
          <p:cNvSpPr>
            <a:spLocks noGrp="1"/>
          </p:cNvSpPr>
          <p:nvPr>
            <p:ph sz="half" idx="1"/>
          </p:nvPr>
        </p:nvSpPr>
        <p:spPr>
          <a:xfrm>
            <a:off x="1069847" y="2194560"/>
            <a:ext cx="6494167" cy="3977640"/>
          </a:xfrm>
        </p:spPr>
        <p:txBody>
          <a:bodyPr/>
          <a:lstStyle/>
          <a:p>
            <a:pPr marL="0" indent="0">
              <a:buNone/>
            </a:pPr>
            <a:r>
              <a:rPr lang="en-US" dirty="0" smtClean="0"/>
              <a:t>Which organism(s) receives </a:t>
            </a:r>
            <a:r>
              <a:rPr lang="en-US" dirty="0"/>
              <a:t>the least amount of energy from the </a:t>
            </a:r>
            <a:r>
              <a:rPr lang="en-US" dirty="0" smtClean="0"/>
              <a:t>producers? Explain your choice(s).</a:t>
            </a:r>
          </a:p>
        </p:txBody>
      </p:sp>
      <p:pic>
        <p:nvPicPr>
          <p:cNvPr id="8" name="Content Placeholder 7"/>
          <p:cNvPicPr>
            <a:picLocks noGrp="1" noChangeAspect="1"/>
          </p:cNvPicPr>
          <p:nvPr>
            <p:ph sz="half" idx="2"/>
          </p:nvPr>
        </p:nvPicPr>
        <p:blipFill>
          <a:blip r:embed="rId3"/>
          <a:stretch>
            <a:fillRect/>
          </a:stretch>
        </p:blipFill>
        <p:spPr>
          <a:xfrm>
            <a:off x="7564015" y="2093976"/>
            <a:ext cx="3564233" cy="4078224"/>
          </a:xfrm>
          <a:prstGeom prst="rect">
            <a:avLst/>
          </a:prstGeom>
        </p:spPr>
      </p:pic>
      <p:sp>
        <p:nvSpPr>
          <p:cNvPr id="9" name="Slide Number Placeholder 8"/>
          <p:cNvSpPr>
            <a:spLocks noGrp="1"/>
          </p:cNvSpPr>
          <p:nvPr>
            <p:ph type="sldNum" sz="quarter" idx="12"/>
          </p:nvPr>
        </p:nvSpPr>
        <p:spPr/>
        <p:txBody>
          <a:bodyPr/>
          <a:lstStyle/>
          <a:p>
            <a:fld id="{4FAB73BC-B049-4115-A692-8D63A059BFB8}" type="slidenum">
              <a:rPr lang="en-US" smtClean="0"/>
              <a:t>1</a:t>
            </a:fld>
            <a:endParaRPr lang="en-US" dirty="0"/>
          </a:p>
        </p:txBody>
      </p:sp>
    </p:spTree>
    <p:extLst>
      <p:ext uri="{BB962C8B-B14F-4D97-AF65-F5344CB8AC3E}">
        <p14:creationId xmlns:p14="http://schemas.microsoft.com/office/powerpoint/2010/main" val="3173206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dirty="0" smtClean="0"/>
              <a:t>Matter &amp; Energy Focus Lesson</a:t>
            </a:r>
            <a:br>
              <a:rPr lang="en-US" sz="4400" dirty="0" smtClean="0"/>
            </a:br>
            <a:r>
              <a:rPr lang="en-US" sz="4400" dirty="0" smtClean="0"/>
              <a:t>Explicit Instruction</a:t>
            </a:r>
            <a:endParaRPr lang="en-US" sz="4400" dirty="0"/>
          </a:p>
        </p:txBody>
      </p:sp>
      <p:sp>
        <p:nvSpPr>
          <p:cNvPr id="5" name="Content Placeholder 4"/>
          <p:cNvSpPr>
            <a:spLocks noGrp="1"/>
          </p:cNvSpPr>
          <p:nvPr>
            <p:ph sz="half" idx="1"/>
          </p:nvPr>
        </p:nvSpPr>
        <p:spPr/>
        <p:txBody>
          <a:bodyPr/>
          <a:lstStyle/>
          <a:p>
            <a:r>
              <a:rPr lang="en-US" dirty="0" smtClean="0">
                <a:solidFill>
                  <a:schemeClr val="accent1">
                    <a:lumMod val="75000"/>
                  </a:schemeClr>
                </a:solidFill>
              </a:rPr>
              <a:t>Producers </a:t>
            </a:r>
            <a:r>
              <a:rPr lang="en-US" dirty="0" smtClean="0"/>
              <a:t>convert light energy (through </a:t>
            </a:r>
            <a:r>
              <a:rPr lang="en-US" dirty="0" smtClean="0">
                <a:solidFill>
                  <a:schemeClr val="accent6">
                    <a:lumMod val="75000"/>
                  </a:schemeClr>
                </a:solidFill>
              </a:rPr>
              <a:t>photosynthesis</a:t>
            </a:r>
            <a:r>
              <a:rPr lang="en-US" dirty="0" smtClean="0"/>
              <a:t>) or chemical energy (through </a:t>
            </a:r>
            <a:r>
              <a:rPr lang="en-US" dirty="0" smtClean="0">
                <a:solidFill>
                  <a:schemeClr val="accent2">
                    <a:lumMod val="75000"/>
                  </a:schemeClr>
                </a:solidFill>
              </a:rPr>
              <a:t>chemosynthesis</a:t>
            </a:r>
            <a:r>
              <a:rPr lang="en-US" dirty="0" smtClean="0"/>
              <a:t>) into usable energy (sugars).</a:t>
            </a:r>
          </a:p>
          <a:p>
            <a:r>
              <a:rPr lang="en-US" dirty="0" smtClean="0">
                <a:solidFill>
                  <a:schemeClr val="accent1">
                    <a:lumMod val="75000"/>
                  </a:schemeClr>
                </a:solidFill>
              </a:rPr>
              <a:t>Consumers</a:t>
            </a:r>
            <a:r>
              <a:rPr lang="en-US" dirty="0" smtClean="0"/>
              <a:t> either eat on producers (</a:t>
            </a:r>
            <a:r>
              <a:rPr lang="en-US" dirty="0" smtClean="0">
                <a:solidFill>
                  <a:schemeClr val="accent6">
                    <a:lumMod val="75000"/>
                  </a:schemeClr>
                </a:solidFill>
              </a:rPr>
              <a:t>herbivores</a:t>
            </a:r>
            <a:r>
              <a:rPr lang="en-US" dirty="0" smtClean="0"/>
              <a:t>), eat other consumers (</a:t>
            </a:r>
            <a:r>
              <a:rPr lang="en-US" dirty="0" smtClean="0">
                <a:solidFill>
                  <a:schemeClr val="accent2">
                    <a:lumMod val="75000"/>
                  </a:schemeClr>
                </a:solidFill>
              </a:rPr>
              <a:t>carnivores</a:t>
            </a:r>
            <a:r>
              <a:rPr lang="en-US" dirty="0" smtClean="0"/>
              <a:t>), eat both (</a:t>
            </a:r>
            <a:r>
              <a:rPr lang="en-US" dirty="0" smtClean="0">
                <a:solidFill>
                  <a:schemeClr val="accent4">
                    <a:lumMod val="50000"/>
                  </a:schemeClr>
                </a:solidFill>
              </a:rPr>
              <a:t>omnivores</a:t>
            </a:r>
            <a:r>
              <a:rPr lang="en-US" dirty="0" smtClean="0"/>
              <a:t>), </a:t>
            </a:r>
            <a:r>
              <a:rPr lang="en-US" dirty="0"/>
              <a:t>eats dead organisms (</a:t>
            </a:r>
            <a:r>
              <a:rPr lang="en-US" dirty="0">
                <a:solidFill>
                  <a:schemeClr val="accent4">
                    <a:lumMod val="50000"/>
                  </a:schemeClr>
                </a:solidFill>
              </a:rPr>
              <a:t>detritivores</a:t>
            </a:r>
            <a:r>
              <a:rPr lang="en-US" dirty="0" smtClean="0"/>
              <a:t>)</a:t>
            </a:r>
            <a:r>
              <a:rPr lang="en-US" dirty="0"/>
              <a:t>, or decomposes organic matter (</a:t>
            </a:r>
            <a:r>
              <a:rPr lang="en-US" dirty="0">
                <a:solidFill>
                  <a:schemeClr val="accent3">
                    <a:lumMod val="75000"/>
                  </a:schemeClr>
                </a:solidFill>
              </a:rPr>
              <a:t>decomposers</a:t>
            </a:r>
            <a:r>
              <a:rPr lang="en-US" dirty="0"/>
              <a:t>).</a:t>
            </a:r>
            <a:endParaRPr lang="en-US" dirty="0" smtClean="0"/>
          </a:p>
          <a:p>
            <a:endParaRPr lang="en-US" dirty="0"/>
          </a:p>
        </p:txBody>
      </p:sp>
      <p:pic>
        <p:nvPicPr>
          <p:cNvPr id="1026" name="Picture 2" descr="http://img-aws.ehowcdn.com/640/ds-photo/getty/article/106/225/153478127_XS.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239216" y="2194560"/>
            <a:ext cx="4754562" cy="3714501"/>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2"/>
          </p:nvPr>
        </p:nvSpPr>
        <p:spPr/>
        <p:txBody>
          <a:bodyPr/>
          <a:lstStyle/>
          <a:p>
            <a:fld id="{4FAB73BC-B049-4115-A692-8D63A059BFB8}" type="slidenum">
              <a:rPr lang="en-US" smtClean="0"/>
              <a:t>2</a:t>
            </a:fld>
            <a:endParaRPr lang="en-US" dirty="0"/>
          </a:p>
        </p:txBody>
      </p:sp>
    </p:spTree>
    <p:extLst>
      <p:ext uri="{BB962C8B-B14F-4D97-AF65-F5344CB8AC3E}">
        <p14:creationId xmlns:p14="http://schemas.microsoft.com/office/powerpoint/2010/main" val="39694535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dirty="0" smtClean="0"/>
              <a:t>Matter &amp; Energy Focus Lesson</a:t>
            </a:r>
            <a:br>
              <a:rPr lang="en-US" sz="4400" dirty="0" smtClean="0"/>
            </a:br>
            <a:r>
              <a:rPr lang="en-US" sz="4400" dirty="0" smtClean="0"/>
              <a:t>Explicit Instruction</a:t>
            </a:r>
            <a:endParaRPr lang="en-US" sz="4400" dirty="0"/>
          </a:p>
        </p:txBody>
      </p:sp>
      <p:pic>
        <p:nvPicPr>
          <p:cNvPr id="3" name="0ZOvqYypOuo"/>
          <p:cNvPicPr>
            <a:picLocks noGrp="1" noRot="1" noChangeAspect="1"/>
          </p:cNvPicPr>
          <p:nvPr>
            <p:ph sz="half" idx="1"/>
            <a:videoFile r:link="rId1"/>
          </p:nvPr>
        </p:nvPicPr>
        <p:blipFill>
          <a:blip r:embed="rId3"/>
          <a:stretch>
            <a:fillRect/>
          </a:stretch>
        </p:blipFill>
        <p:spPr>
          <a:xfrm>
            <a:off x="4076013" y="2194560"/>
            <a:ext cx="7052235" cy="3966882"/>
          </a:xfrm>
          <a:prstGeom prst="rect">
            <a:avLst/>
          </a:prstGeom>
        </p:spPr>
      </p:pic>
      <p:sp>
        <p:nvSpPr>
          <p:cNvPr id="6" name="Content Placeholder 5"/>
          <p:cNvSpPr>
            <a:spLocks noGrp="1"/>
          </p:cNvSpPr>
          <p:nvPr>
            <p:ph sz="half" idx="2"/>
          </p:nvPr>
        </p:nvSpPr>
        <p:spPr>
          <a:xfrm>
            <a:off x="1069848" y="2183802"/>
            <a:ext cx="2843246" cy="3977640"/>
          </a:xfrm>
        </p:spPr>
        <p:txBody>
          <a:bodyPr/>
          <a:lstStyle/>
          <a:p>
            <a:r>
              <a:rPr lang="en-US" dirty="0" smtClean="0">
                <a:solidFill>
                  <a:schemeClr val="accent1">
                    <a:lumMod val="75000"/>
                  </a:schemeClr>
                </a:solidFill>
              </a:rPr>
              <a:t>Food chains </a:t>
            </a:r>
            <a:r>
              <a:rPr lang="en-US" dirty="0" smtClean="0"/>
              <a:t>show the movement of energy through the </a:t>
            </a:r>
            <a:r>
              <a:rPr lang="en-US" dirty="0" smtClean="0">
                <a:solidFill>
                  <a:schemeClr val="accent3">
                    <a:lumMod val="75000"/>
                  </a:schemeClr>
                </a:solidFill>
              </a:rPr>
              <a:t>trophic levels</a:t>
            </a:r>
            <a:r>
              <a:rPr lang="en-US" dirty="0" smtClean="0"/>
              <a:t>.</a:t>
            </a:r>
          </a:p>
        </p:txBody>
      </p:sp>
      <p:sp>
        <p:nvSpPr>
          <p:cNvPr id="7" name="Slide Number Placeholder 6"/>
          <p:cNvSpPr>
            <a:spLocks noGrp="1"/>
          </p:cNvSpPr>
          <p:nvPr>
            <p:ph type="sldNum" sz="quarter" idx="12"/>
          </p:nvPr>
        </p:nvSpPr>
        <p:spPr/>
        <p:txBody>
          <a:bodyPr/>
          <a:lstStyle/>
          <a:p>
            <a:fld id="{4FAB73BC-B049-4115-A692-8D63A059BFB8}" type="slidenum">
              <a:rPr lang="en-US" smtClean="0"/>
              <a:t>3</a:t>
            </a:fld>
            <a:endParaRPr lang="en-US" dirty="0"/>
          </a:p>
        </p:txBody>
      </p:sp>
    </p:spTree>
    <p:extLst>
      <p:ext uri="{BB962C8B-B14F-4D97-AF65-F5344CB8AC3E}">
        <p14:creationId xmlns:p14="http://schemas.microsoft.com/office/powerpoint/2010/main" val="3167263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dirty="0" smtClean="0"/>
              <a:t>Matter &amp; Energy Focus Lesson</a:t>
            </a:r>
            <a:br>
              <a:rPr lang="en-US" sz="4400" dirty="0" smtClean="0"/>
            </a:br>
            <a:r>
              <a:rPr lang="en-US" sz="4400" dirty="0" smtClean="0"/>
              <a:t>Explicit Instruction</a:t>
            </a:r>
            <a:endParaRPr lang="en-US" sz="4400" dirty="0"/>
          </a:p>
        </p:txBody>
      </p:sp>
      <p:pic>
        <p:nvPicPr>
          <p:cNvPr id="3" name="qUZkWZ12A8s"/>
          <p:cNvPicPr>
            <a:picLocks noGrp="1" noRot="1" noChangeAspect="1"/>
          </p:cNvPicPr>
          <p:nvPr>
            <p:ph sz="half" idx="1"/>
            <a:videoFile r:link="rId1"/>
          </p:nvPr>
        </p:nvPicPr>
        <p:blipFill>
          <a:blip r:embed="rId3"/>
          <a:stretch>
            <a:fillRect/>
          </a:stretch>
        </p:blipFill>
        <p:spPr>
          <a:xfrm>
            <a:off x="4056888" y="2194560"/>
            <a:ext cx="7071360" cy="3977640"/>
          </a:xfrm>
          <a:prstGeom prst="rect">
            <a:avLst/>
          </a:prstGeom>
        </p:spPr>
      </p:pic>
      <p:sp>
        <p:nvSpPr>
          <p:cNvPr id="2" name="Content Placeholder 1"/>
          <p:cNvSpPr>
            <a:spLocks noGrp="1"/>
          </p:cNvSpPr>
          <p:nvPr>
            <p:ph sz="half" idx="2"/>
          </p:nvPr>
        </p:nvSpPr>
        <p:spPr>
          <a:xfrm>
            <a:off x="1069848" y="2194560"/>
            <a:ext cx="2870139" cy="3977640"/>
          </a:xfrm>
        </p:spPr>
        <p:txBody>
          <a:bodyPr/>
          <a:lstStyle/>
          <a:p>
            <a:r>
              <a:rPr lang="en-US" dirty="0"/>
              <a:t>An organism’s </a:t>
            </a:r>
            <a:r>
              <a:rPr lang="en-US" dirty="0">
                <a:solidFill>
                  <a:schemeClr val="accent3">
                    <a:lumMod val="75000"/>
                  </a:schemeClr>
                </a:solidFill>
              </a:rPr>
              <a:t>trophic level</a:t>
            </a:r>
            <a:r>
              <a:rPr lang="en-US" dirty="0"/>
              <a:t> indicates it’s position in the </a:t>
            </a:r>
            <a:r>
              <a:rPr lang="en-US" dirty="0">
                <a:solidFill>
                  <a:schemeClr val="accent1">
                    <a:lumMod val="75000"/>
                  </a:schemeClr>
                </a:solidFill>
              </a:rPr>
              <a:t>food chain</a:t>
            </a:r>
            <a:r>
              <a:rPr lang="en-US" dirty="0" smtClean="0"/>
              <a:t>.</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2259436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dirty="0" smtClean="0"/>
              <a:t>Matter &amp; Energy Focus Lesson</a:t>
            </a:r>
            <a:br>
              <a:rPr lang="en-US" sz="4400" dirty="0" smtClean="0"/>
            </a:br>
            <a:r>
              <a:rPr lang="en-US" sz="4400" dirty="0" smtClean="0"/>
              <a:t>Explicit Instruction</a:t>
            </a:r>
            <a:endParaRPr lang="en-US" sz="4400" dirty="0"/>
          </a:p>
        </p:txBody>
      </p:sp>
      <p:sp>
        <p:nvSpPr>
          <p:cNvPr id="7" name="Text Placeholder 6"/>
          <p:cNvSpPr>
            <a:spLocks noGrp="1"/>
          </p:cNvSpPr>
          <p:nvPr>
            <p:ph type="body" idx="1"/>
          </p:nvPr>
        </p:nvSpPr>
        <p:spPr>
          <a:xfrm>
            <a:off x="1066800" y="2048256"/>
            <a:ext cx="4754880" cy="796544"/>
          </a:xfrm>
        </p:spPr>
        <p:txBody>
          <a:bodyPr anchor="t">
            <a:normAutofit fontScale="92500"/>
          </a:bodyPr>
          <a:lstStyle/>
          <a:p>
            <a:pPr marL="342900" indent="-342900">
              <a:buFont typeface="Arial" panose="020B0604020202020204" pitchFamily="34" charset="0"/>
              <a:buChar char="•"/>
            </a:pPr>
            <a:r>
              <a:rPr lang="en-US" dirty="0"/>
              <a:t>Food webs </a:t>
            </a:r>
            <a:r>
              <a:rPr lang="en-US" dirty="0">
                <a:solidFill>
                  <a:schemeClr val="tx1"/>
                </a:solidFill>
              </a:rPr>
              <a:t>describe the organisms found in interlocking food chains</a:t>
            </a:r>
            <a:r>
              <a:rPr lang="en-US" dirty="0" smtClean="0">
                <a:solidFill>
                  <a:schemeClr val="tx1"/>
                </a:solidFill>
              </a:rPr>
              <a:t>.</a:t>
            </a:r>
            <a:endParaRPr lang="en-US" dirty="0">
              <a:solidFill>
                <a:schemeClr val="tx1"/>
              </a:solidFill>
            </a:endParaRPr>
          </a:p>
        </p:txBody>
      </p:sp>
      <p:sp>
        <p:nvSpPr>
          <p:cNvPr id="8" name="Text Placeholder 7"/>
          <p:cNvSpPr>
            <a:spLocks noGrp="1"/>
          </p:cNvSpPr>
          <p:nvPr>
            <p:ph type="body" sz="quarter" idx="3"/>
          </p:nvPr>
        </p:nvSpPr>
        <p:spPr>
          <a:xfrm>
            <a:off x="5821680" y="2048256"/>
            <a:ext cx="5297424" cy="796544"/>
          </a:xfrm>
        </p:spPr>
        <p:txBody>
          <a:bodyPr anchor="t">
            <a:noAutofit/>
          </a:bodyPr>
          <a:lstStyle/>
          <a:p>
            <a:pPr marL="342900" indent="-342900">
              <a:buFont typeface="Arial" panose="020B0604020202020204" pitchFamily="34" charset="0"/>
              <a:buChar char="•"/>
            </a:pPr>
            <a:r>
              <a:rPr lang="en-US" sz="1800" dirty="0" smtClean="0">
                <a:solidFill>
                  <a:schemeClr val="tx1"/>
                </a:solidFill>
              </a:rPr>
              <a:t>An </a:t>
            </a:r>
            <a:r>
              <a:rPr lang="en-US" sz="1800" dirty="0" smtClean="0">
                <a:solidFill>
                  <a:schemeClr val="accent3">
                    <a:lumMod val="75000"/>
                  </a:schemeClr>
                </a:solidFill>
              </a:rPr>
              <a:t>energy pyramid </a:t>
            </a:r>
            <a:r>
              <a:rPr lang="en-US" sz="1800" dirty="0" smtClean="0">
                <a:solidFill>
                  <a:schemeClr val="tx1"/>
                </a:solidFill>
              </a:rPr>
              <a:t>shows the amount of energy that moves from one trophic level to another.</a:t>
            </a:r>
            <a:endParaRPr lang="en-US" sz="1800" dirty="0">
              <a:solidFill>
                <a:schemeClr val="tx1"/>
              </a:solidFill>
            </a:endParaRPr>
          </a:p>
        </p:txBody>
      </p:sp>
      <p:sp>
        <p:nvSpPr>
          <p:cNvPr id="3" name="Slide Number Placeholder 2"/>
          <p:cNvSpPr>
            <a:spLocks noGrp="1"/>
          </p:cNvSpPr>
          <p:nvPr>
            <p:ph type="sldNum" sz="quarter" idx="12"/>
          </p:nvPr>
        </p:nvSpPr>
        <p:spPr/>
        <p:txBody>
          <a:bodyPr/>
          <a:lstStyle/>
          <a:p>
            <a:fld id="{4FAB73BC-B049-4115-A692-8D63A059BFB8}" type="slidenum">
              <a:rPr lang="en-US" smtClean="0"/>
              <a:t>5</a:t>
            </a:fld>
            <a:endParaRPr lang="en-US" dirty="0"/>
          </a:p>
        </p:txBody>
      </p:sp>
      <p:pic>
        <p:nvPicPr>
          <p:cNvPr id="11"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557435" y="2888129"/>
            <a:ext cx="3773610" cy="3292475"/>
          </a:xfrm>
          <a:prstGeom prst="rect">
            <a:avLst/>
          </a:prstGeom>
        </p:spPr>
      </p:pic>
      <p:pic>
        <p:nvPicPr>
          <p:cNvPr id="14" name="Content Placeholder 13"/>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612731" y="2938930"/>
            <a:ext cx="4257675" cy="3190875"/>
          </a:xfrm>
          <a:prstGeom prst="rect">
            <a:avLst/>
          </a:prstGeom>
        </p:spPr>
      </p:pic>
    </p:spTree>
    <p:extLst>
      <p:ext uri="{BB962C8B-B14F-4D97-AF65-F5344CB8AC3E}">
        <p14:creationId xmlns:p14="http://schemas.microsoft.com/office/powerpoint/2010/main" val="3458910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dirty="0" smtClean="0"/>
              <a:t>Matter &amp; Energy Focus Lesson</a:t>
            </a:r>
            <a:br>
              <a:rPr lang="en-US" sz="4400" dirty="0" smtClean="0"/>
            </a:br>
            <a:r>
              <a:rPr lang="en-US" sz="4400" dirty="0" smtClean="0"/>
              <a:t>Guided Practice</a:t>
            </a:r>
            <a:endParaRPr lang="en-US" sz="4400" dirty="0"/>
          </a:p>
        </p:txBody>
      </p:sp>
      <p:sp>
        <p:nvSpPr>
          <p:cNvPr id="2" name="Text Placeholder 1"/>
          <p:cNvSpPr>
            <a:spLocks noGrp="1"/>
          </p:cNvSpPr>
          <p:nvPr>
            <p:ph type="body" idx="1"/>
          </p:nvPr>
        </p:nvSpPr>
        <p:spPr/>
        <p:txBody>
          <a:bodyPr/>
          <a:lstStyle/>
          <a:p>
            <a:r>
              <a:rPr lang="en-US" dirty="0" smtClean="0"/>
              <a:t>LETS MAKE A MODEL!</a:t>
            </a:r>
            <a:endParaRPr lang="en-US" dirty="0"/>
          </a:p>
        </p:txBody>
      </p:sp>
      <p:sp>
        <p:nvSpPr>
          <p:cNvPr id="3" name="Content Placeholder 2"/>
          <p:cNvSpPr>
            <a:spLocks noGrp="1"/>
          </p:cNvSpPr>
          <p:nvPr>
            <p:ph sz="half" idx="2"/>
          </p:nvPr>
        </p:nvSpPr>
        <p:spPr/>
        <p:txBody>
          <a:bodyPr>
            <a:normAutofit lnSpcReduction="10000"/>
          </a:bodyPr>
          <a:lstStyle/>
          <a:p>
            <a:r>
              <a:rPr lang="en-US" dirty="0" smtClean="0"/>
              <a:t>Pick out a food chain from the food web to the right.</a:t>
            </a:r>
          </a:p>
          <a:p>
            <a:r>
              <a:rPr lang="en-US" dirty="0" smtClean="0"/>
              <a:t>Draw an energy pyramid for the food chain you have selected.</a:t>
            </a:r>
          </a:p>
          <a:p>
            <a:r>
              <a:rPr lang="en-US" dirty="0" smtClean="0"/>
              <a:t>Be sure to label the trophic levels using the appropriate terms (producer, consumer, primary, secondary, tertiary, quaternary).</a:t>
            </a:r>
          </a:p>
          <a:p>
            <a:r>
              <a:rPr lang="en-US" dirty="0" smtClean="0"/>
              <a:t>Suppose your food chain starts with 10,000 kcal, identify how much energy is at each trophic level.</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6</a:t>
            </a:fld>
            <a:endParaRPr lang="en-US" dirty="0"/>
          </a:p>
        </p:txBody>
      </p:sp>
      <p:pic>
        <p:nvPicPr>
          <p:cNvPr id="1028" name="Picture 4" descr="http://www.sciencequiz.net/jcscience/jcbiology/ecology/mcq/images/500x389xfood_web01.png.pagespeed.ic.HVTWjOVp3x.png"/>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5999571" y="2048256"/>
            <a:ext cx="5128677" cy="3986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39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dirty="0" smtClean="0"/>
              <a:t>Matter &amp; Energy Focus Lesson</a:t>
            </a:r>
            <a:br>
              <a:rPr lang="en-US" sz="4400" dirty="0" smtClean="0"/>
            </a:br>
            <a:r>
              <a:rPr lang="en-US" sz="4400" dirty="0" smtClean="0"/>
              <a:t>Independent Practice</a:t>
            </a:r>
            <a:endParaRPr lang="en-US" sz="4400" dirty="0"/>
          </a:p>
        </p:txBody>
      </p:sp>
      <p:sp>
        <p:nvSpPr>
          <p:cNvPr id="5" name="Content Placeholder 4"/>
          <p:cNvSpPr>
            <a:spLocks noGrp="1"/>
          </p:cNvSpPr>
          <p:nvPr>
            <p:ph sz="half" idx="1"/>
          </p:nvPr>
        </p:nvSpPr>
        <p:spPr>
          <a:xfrm>
            <a:off x="1069848" y="2194560"/>
            <a:ext cx="10058400" cy="3977640"/>
          </a:xfrm>
        </p:spPr>
        <p:txBody>
          <a:bodyPr>
            <a:normAutofit/>
          </a:bodyPr>
          <a:lstStyle/>
          <a:p>
            <a:pPr marL="457200" indent="-457200">
              <a:buFont typeface="+mj-lt"/>
              <a:buAutoNum type="arabicPeriod"/>
            </a:pPr>
            <a:r>
              <a:rPr lang="en-US" dirty="0" smtClean="0"/>
              <a:t>An aquatic ecosystem has many interconnecting food chains that link its marine life. Diagram an appropriate food chain for the following organisms identifying the producer and appropriate level of consumer (primary, secondary &amp; tertiary).</a:t>
            </a:r>
          </a:p>
          <a:p>
            <a:pPr marL="685800" lvl="1" indent="-228600"/>
            <a:r>
              <a:rPr lang="en-US" dirty="0" smtClean="0"/>
              <a:t>Kelp, Killer Whale, Sea Otter, Sea Urchin</a:t>
            </a:r>
          </a:p>
          <a:p>
            <a:pPr marL="457200" indent="-457200">
              <a:buFont typeface="+mj-lt"/>
              <a:buAutoNum type="arabicPeriod"/>
            </a:pPr>
            <a:r>
              <a:rPr lang="en-US" dirty="0" smtClean="0"/>
              <a:t>A team of ecologists observed feeding patterns of</a:t>
            </a:r>
            <a:br>
              <a:rPr lang="en-US" dirty="0" smtClean="0"/>
            </a:br>
            <a:r>
              <a:rPr lang="en-US" dirty="0" smtClean="0"/>
              <a:t>several populations in the desert. The energy pyramid </a:t>
            </a:r>
            <a:br>
              <a:rPr lang="en-US" dirty="0" smtClean="0"/>
            </a:br>
            <a:r>
              <a:rPr lang="en-US" dirty="0" smtClean="0"/>
              <a:t>shown below depicts the feeding patterns the ecologists</a:t>
            </a:r>
            <a:br>
              <a:rPr lang="en-US" dirty="0" smtClean="0"/>
            </a:br>
            <a:r>
              <a:rPr lang="en-US" dirty="0" smtClean="0"/>
              <a:t>observed. Explain the differences in the amount of</a:t>
            </a:r>
            <a:br>
              <a:rPr lang="en-US" dirty="0" smtClean="0"/>
            </a:br>
            <a:r>
              <a:rPr lang="en-US" dirty="0" smtClean="0"/>
              <a:t>available energy in the trophic levels of the desert</a:t>
            </a:r>
            <a:br>
              <a:rPr lang="en-US" dirty="0" smtClean="0"/>
            </a:br>
            <a:r>
              <a:rPr lang="en-US" dirty="0" smtClean="0"/>
              <a:t>ecosystem.</a:t>
            </a:r>
          </a:p>
        </p:txBody>
      </p:sp>
      <p:sp>
        <p:nvSpPr>
          <p:cNvPr id="2" name="Slide Number Placeholder 1"/>
          <p:cNvSpPr>
            <a:spLocks noGrp="1"/>
          </p:cNvSpPr>
          <p:nvPr>
            <p:ph type="sldNum" sz="quarter" idx="12"/>
          </p:nvPr>
        </p:nvSpPr>
        <p:spPr/>
        <p:txBody>
          <a:bodyPr/>
          <a:lstStyle/>
          <a:p>
            <a:fld id="{4FAB73BC-B049-4115-A692-8D63A059BFB8}" type="slidenum">
              <a:rPr lang="en-US" smtClean="0"/>
              <a:t>7</a:t>
            </a:fld>
            <a:endParaRPr lang="en-US" dirty="0"/>
          </a:p>
        </p:txBody>
      </p:sp>
      <p:pic>
        <p:nvPicPr>
          <p:cNvPr id="6" name="Content Placeholder 5"/>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7960659" y="3482788"/>
            <a:ext cx="3167589" cy="3155121"/>
          </a:xfrm>
          <a:prstGeom prst="rect">
            <a:avLst/>
          </a:prstGeom>
          <a:noFill/>
        </p:spPr>
      </p:pic>
    </p:spTree>
    <p:extLst>
      <p:ext uri="{BB962C8B-B14F-4D97-AF65-F5344CB8AC3E}">
        <p14:creationId xmlns:p14="http://schemas.microsoft.com/office/powerpoint/2010/main" val="27486638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Wood Type">
      <a:majorFont>
        <a:latin typeface="Arial Black" panose="020B0A040201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panose="020B06040202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81</TotalTime>
  <Words>388</Words>
  <Application>Microsoft Office PowerPoint</Application>
  <PresentationFormat>Widescreen</PresentationFormat>
  <Paragraphs>32</Paragraphs>
  <Slides>7</Slides>
  <Notes>2</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Calibri</vt:lpstr>
      <vt:lpstr>Wingdings</vt:lpstr>
      <vt:lpstr>Wood Type</vt:lpstr>
      <vt:lpstr>Matter &amp; Energy Focus Lesson Introduction</vt:lpstr>
      <vt:lpstr>Matter &amp; Energy Focus Lesson Explicit Instruction</vt:lpstr>
      <vt:lpstr>Matter &amp; Energy Focus Lesson Explicit Instruction</vt:lpstr>
      <vt:lpstr>Matter &amp; Energy Focus Lesson Explicit Instruction</vt:lpstr>
      <vt:lpstr>Matter &amp; Energy Focus Lesson Explicit Instruction</vt:lpstr>
      <vt:lpstr>Matter &amp; Energy Focus Lesson Guided Practice</vt:lpstr>
      <vt:lpstr>Matter &amp; Energy Focus Lesson Independent Practice</vt:lpstr>
    </vt:vector>
  </TitlesOfParts>
  <Company>Duval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Matter &amp; Energy Focus Lesson Introduction</dc:title>
  <dc:creator>Ison, Steven P.</dc:creator>
  <cp:lastModifiedBy>Ison, Steven P.</cp:lastModifiedBy>
  <cp:revision>10</cp:revision>
  <dcterms:created xsi:type="dcterms:W3CDTF">2015-12-06T18:39:30Z</dcterms:created>
  <dcterms:modified xsi:type="dcterms:W3CDTF">2015-12-09T17:25:05Z</dcterms:modified>
</cp:coreProperties>
</file>