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257" r:id="rId2"/>
    <p:sldId id="256" r:id="rId3"/>
    <p:sldId id="259" r:id="rId4"/>
    <p:sldId id="260" r:id="rId5"/>
    <p:sldId id="261" r:id="rId6"/>
    <p:sldId id="262"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2" autoAdjust="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09DA3-32FB-4669-B01C-CC14AC78768C}" type="datetimeFigureOut">
              <a:rPr lang="en-US" smtClean="0"/>
              <a:t>04/11/2016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D6698-C568-42D4-8830-56F330563AE4}" type="slidenum">
              <a:rPr lang="en-US" smtClean="0"/>
              <a:t>‹#›</a:t>
            </a:fld>
            <a:endParaRPr lang="en-US"/>
          </a:p>
        </p:txBody>
      </p:sp>
    </p:spTree>
    <p:extLst>
      <p:ext uri="{BB962C8B-B14F-4D97-AF65-F5344CB8AC3E}">
        <p14:creationId xmlns:p14="http://schemas.microsoft.com/office/powerpoint/2010/main" val="3097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D6698-C568-42D4-8830-56F330563AE4}" type="slidenum">
              <a:rPr lang="en-US" smtClean="0"/>
              <a:t>5</a:t>
            </a:fld>
            <a:endParaRPr lang="en-US"/>
          </a:p>
        </p:txBody>
      </p:sp>
    </p:spTree>
    <p:extLst>
      <p:ext uri="{BB962C8B-B14F-4D97-AF65-F5344CB8AC3E}">
        <p14:creationId xmlns:p14="http://schemas.microsoft.com/office/powerpoint/2010/main" val="229731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ECBD6698-C568-42D4-8830-56F330563AE4}" type="slidenum">
              <a:rPr lang="en-US" smtClean="0"/>
              <a:t>7</a:t>
            </a:fld>
            <a:endParaRPr lang="en-US"/>
          </a:p>
        </p:txBody>
      </p:sp>
    </p:spTree>
    <p:extLst>
      <p:ext uri="{BB962C8B-B14F-4D97-AF65-F5344CB8AC3E}">
        <p14:creationId xmlns:p14="http://schemas.microsoft.com/office/powerpoint/2010/main" val="123528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1A5433D-DD7F-475C-8067-071B4E6FFB78}" type="datetimeFigureOut">
              <a:rPr lang="en-US" smtClean="0"/>
              <a:t>04/11/2016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4DA8612-CD60-483C-8A1A-35F6C89523BB}" type="slidenum">
              <a:rPr lang="en-US" smtClean="0"/>
              <a:t>‹#›</a:t>
            </a:fld>
            <a:endParaRPr lang="en-US"/>
          </a:p>
        </p:txBody>
      </p:sp>
    </p:spTree>
    <p:extLst>
      <p:ext uri="{BB962C8B-B14F-4D97-AF65-F5344CB8AC3E}">
        <p14:creationId xmlns:p14="http://schemas.microsoft.com/office/powerpoint/2010/main" val="17750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A5433D-DD7F-475C-8067-071B4E6FFB78}" type="datetimeFigureOut">
              <a:rPr lang="en-US" smtClean="0"/>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282293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1A5433D-DD7F-475C-8067-071B4E6FFB78}" type="datetimeFigureOut">
              <a:rPr lang="en-US" smtClean="0"/>
              <a:t>04/11/2016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4DA8612-CD60-483C-8A1A-35F6C89523BB}" type="slidenum">
              <a:rPr lang="en-US" smtClean="0"/>
              <a:t>‹#›</a:t>
            </a:fld>
            <a:endParaRPr lang="en-US"/>
          </a:p>
        </p:txBody>
      </p:sp>
    </p:spTree>
    <p:extLst>
      <p:ext uri="{BB962C8B-B14F-4D97-AF65-F5344CB8AC3E}">
        <p14:creationId xmlns:p14="http://schemas.microsoft.com/office/powerpoint/2010/main" val="33395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A5433D-DD7F-475C-8067-071B4E6FFB78}" type="datetimeFigureOut">
              <a:rPr lang="en-US" smtClean="0"/>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355619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1A5433D-DD7F-475C-8067-071B4E6FFB78}" type="datetimeFigureOut">
              <a:rPr lang="en-US" smtClean="0"/>
              <a:t>04/11/2016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4DA8612-CD60-483C-8A1A-35F6C89523BB}" type="slidenum">
              <a:rPr lang="en-US" smtClean="0"/>
              <a:t>‹#›</a:t>
            </a:fld>
            <a:endParaRPr lang="en-US"/>
          </a:p>
        </p:txBody>
      </p:sp>
    </p:spTree>
    <p:extLst>
      <p:ext uri="{BB962C8B-B14F-4D97-AF65-F5344CB8AC3E}">
        <p14:creationId xmlns:p14="http://schemas.microsoft.com/office/powerpoint/2010/main" val="176751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A5433D-DD7F-475C-8067-071B4E6FFB78}" type="datetimeFigureOut">
              <a:rPr lang="en-US" smtClean="0"/>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268903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A5433D-DD7F-475C-8067-071B4E6FFB78}" type="datetimeFigureOut">
              <a:rPr lang="en-US" smtClean="0"/>
              <a:t>04/11/2016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170800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A5433D-DD7F-475C-8067-071B4E6FFB78}" type="datetimeFigureOut">
              <a:rPr lang="en-US" smtClean="0"/>
              <a:t>04/11/2016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20700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5433D-DD7F-475C-8067-071B4E6FFB78}" type="datetimeFigureOut">
              <a:rPr lang="en-US" smtClean="0"/>
              <a:t>04/11/2016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14108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1A5433D-DD7F-475C-8067-071B4E6FFB78}" type="datetimeFigureOut">
              <a:rPr lang="en-US" smtClean="0"/>
              <a:t>04/11/2016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4DA8612-CD60-483C-8A1A-35F6C89523BB}" type="slidenum">
              <a:rPr lang="en-US" smtClean="0"/>
              <a:t>‹#›</a:t>
            </a:fld>
            <a:endParaRPr lang="en-US"/>
          </a:p>
        </p:txBody>
      </p:sp>
    </p:spTree>
    <p:extLst>
      <p:ext uri="{BB962C8B-B14F-4D97-AF65-F5344CB8AC3E}">
        <p14:creationId xmlns:p14="http://schemas.microsoft.com/office/powerpoint/2010/main" val="413948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5433D-DD7F-475C-8067-071B4E6FFB78}" type="datetimeFigureOut">
              <a:rPr lang="en-US" smtClean="0"/>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A8612-CD60-483C-8A1A-35F6C89523BB}" type="slidenum">
              <a:rPr lang="en-US" smtClean="0"/>
              <a:t>‹#›</a:t>
            </a:fld>
            <a:endParaRPr lang="en-US"/>
          </a:p>
        </p:txBody>
      </p:sp>
    </p:spTree>
    <p:extLst>
      <p:ext uri="{BB962C8B-B14F-4D97-AF65-F5344CB8AC3E}">
        <p14:creationId xmlns:p14="http://schemas.microsoft.com/office/powerpoint/2010/main" val="30321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1A5433D-DD7F-475C-8067-071B4E6FFB78}" type="datetimeFigureOut">
              <a:rPr lang="en-US" smtClean="0"/>
              <a:t>04/11/2016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4DA8612-CD60-483C-8A1A-35F6C89523B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1151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POPULATIONS</a:t>
            </a:r>
            <a:br>
              <a:rPr lang="en-US" dirty="0" smtClean="0"/>
            </a:br>
            <a:r>
              <a:rPr lang="en-US" dirty="0" smtClean="0"/>
              <a:t>INTRODUCTION</a:t>
            </a:r>
            <a:endParaRPr lang="en-US" dirty="0"/>
          </a:p>
        </p:txBody>
      </p:sp>
      <p:sp>
        <p:nvSpPr>
          <p:cNvPr id="3" name="Content Placeholder 2"/>
          <p:cNvSpPr>
            <a:spLocks noGrp="1"/>
          </p:cNvSpPr>
          <p:nvPr>
            <p:ph sz="half" idx="1"/>
          </p:nvPr>
        </p:nvSpPr>
        <p:spPr>
          <a:xfrm>
            <a:off x="581193" y="2071688"/>
            <a:ext cx="5422390" cy="4314825"/>
          </a:xfrm>
        </p:spPr>
        <p:txBody>
          <a:bodyPr anchor="t">
            <a:normAutofit/>
          </a:bodyPr>
          <a:lstStyle/>
          <a:p>
            <a:pPr marL="0" indent="0">
              <a:buNone/>
            </a:pPr>
            <a:r>
              <a:rPr lang="en-US" sz="2000" dirty="0" smtClean="0"/>
              <a:t>(1) New U.S. census data showed that in 2015, Illinois was the state with the greatest decrease in its population.  In order for this decline to occur, which of the following statements must be true?</a:t>
            </a:r>
          </a:p>
          <a:p>
            <a:pPr marL="0" indent="0">
              <a:buNone/>
            </a:pPr>
            <a:r>
              <a:rPr lang="en-US" sz="2000" dirty="0" smtClean="0"/>
              <a:t>A. Immigration rates exceeded emigration rates during the year.</a:t>
            </a:r>
          </a:p>
          <a:p>
            <a:pPr marL="0" indent="0">
              <a:buNone/>
            </a:pPr>
            <a:r>
              <a:rPr lang="en-US" sz="2000" dirty="0" smtClean="0"/>
              <a:t>B. Emigration rates exceeded immigration rates during the year.</a:t>
            </a:r>
          </a:p>
          <a:p>
            <a:pPr marL="0" indent="0">
              <a:buNone/>
            </a:pPr>
            <a:r>
              <a:rPr lang="en-US" sz="2000" dirty="0" smtClean="0"/>
              <a:t>C. The death rate was less than the birth rate for part or all of 2015. </a:t>
            </a:r>
          </a:p>
          <a:p>
            <a:pPr marL="0" indent="0">
              <a:buNone/>
            </a:pPr>
            <a:r>
              <a:rPr lang="en-US" sz="2000" dirty="0" smtClean="0"/>
              <a:t>D. The birth rate in large metropolitan areas equaled the homicide rate.</a:t>
            </a:r>
            <a:endParaRPr lang="en-US" sz="2000" i="1" dirty="0" smtClean="0"/>
          </a:p>
        </p:txBody>
      </p:sp>
      <p:sp>
        <p:nvSpPr>
          <p:cNvPr id="6" name="Content Placeholder 5"/>
          <p:cNvSpPr>
            <a:spLocks noGrp="1"/>
          </p:cNvSpPr>
          <p:nvPr>
            <p:ph sz="half" idx="2"/>
          </p:nvPr>
        </p:nvSpPr>
        <p:spPr>
          <a:xfrm>
            <a:off x="6188417" y="2071689"/>
            <a:ext cx="5422392" cy="4314824"/>
          </a:xfrm>
        </p:spPr>
        <p:txBody>
          <a:bodyPr anchor="t">
            <a:normAutofit/>
          </a:bodyPr>
          <a:lstStyle/>
          <a:p>
            <a:pPr marL="0" indent="0">
              <a:buNone/>
            </a:pPr>
            <a:r>
              <a:rPr lang="en-US" sz="2000" dirty="0" smtClean="0"/>
              <a:t>(2) Wildfires </a:t>
            </a:r>
            <a:r>
              <a:rPr lang="en-US" sz="2000" dirty="0"/>
              <a:t>are a normal part of ecological succession in nature.  However, recent outbreaks of wildfires in California resulted in over 6000 areas being destroyed.  What type of population factor is demonstrated by this example?</a:t>
            </a:r>
          </a:p>
          <a:p>
            <a:pPr marL="0" indent="0">
              <a:buNone/>
            </a:pPr>
            <a:r>
              <a:rPr lang="en-US" sz="2000" dirty="0"/>
              <a:t>A. density-independent with local loss of biodiversity</a:t>
            </a:r>
          </a:p>
          <a:p>
            <a:pPr marL="0" indent="0">
              <a:buNone/>
            </a:pPr>
            <a:r>
              <a:rPr lang="en-US" sz="2000" dirty="0"/>
              <a:t>B. density-dependent with local loss of biodiversity</a:t>
            </a:r>
          </a:p>
          <a:p>
            <a:pPr marL="0" indent="0">
              <a:buNone/>
            </a:pPr>
            <a:r>
              <a:rPr lang="en-US" sz="2000" dirty="0"/>
              <a:t>C. density-independent with no biodiversity changes</a:t>
            </a:r>
          </a:p>
          <a:p>
            <a:pPr marL="0" indent="0">
              <a:buNone/>
            </a:pPr>
            <a:r>
              <a:rPr lang="en-US" sz="2000" dirty="0"/>
              <a:t>D. density-dependent with no biodiversity </a:t>
            </a:r>
            <a:r>
              <a:rPr lang="en-US" sz="2000" dirty="0" smtClean="0"/>
              <a:t>changes</a:t>
            </a:r>
            <a:endParaRPr lang="en-US" sz="2000" dirty="0"/>
          </a:p>
        </p:txBody>
      </p:sp>
    </p:spTree>
    <p:extLst>
      <p:ext uri="{BB962C8B-B14F-4D97-AF65-F5344CB8AC3E}">
        <p14:creationId xmlns:p14="http://schemas.microsoft.com/office/powerpoint/2010/main" val="340583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075" y="728664"/>
            <a:ext cx="10987088" cy="2171700"/>
          </a:xfrm>
        </p:spPr>
        <p:txBody>
          <a:bodyPr anchor="ctr">
            <a:normAutofit/>
          </a:bodyPr>
          <a:lstStyle/>
          <a:p>
            <a:r>
              <a:rPr lang="en-US" sz="4000" b="1" dirty="0">
                <a:solidFill>
                  <a:schemeClr val="accent1">
                    <a:lumMod val="50000"/>
                  </a:schemeClr>
                </a:solidFill>
              </a:rPr>
              <a:t>What factors influence the carrying capacity of populations?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72" y="3210960"/>
            <a:ext cx="6130824" cy="3004104"/>
          </a:xfrm>
          <a:prstGeom prst="rect">
            <a:avLst/>
          </a:prstGeom>
        </p:spPr>
      </p:pic>
      <p:sp>
        <p:nvSpPr>
          <p:cNvPr id="5" name="TextBox 4"/>
          <p:cNvSpPr txBox="1"/>
          <p:nvPr/>
        </p:nvSpPr>
        <p:spPr>
          <a:xfrm>
            <a:off x="7015163" y="3210960"/>
            <a:ext cx="4572000" cy="2308324"/>
          </a:xfrm>
          <a:prstGeom prst="rect">
            <a:avLst/>
          </a:prstGeom>
          <a:noFill/>
        </p:spPr>
        <p:txBody>
          <a:bodyPr wrap="square" rtlCol="0">
            <a:spAutoFit/>
          </a:bodyPr>
          <a:lstStyle/>
          <a:p>
            <a:r>
              <a:rPr lang="en-US" sz="2400" kern="0" dirty="0">
                <a:solidFill>
                  <a:schemeClr val="bg1"/>
                </a:solidFill>
                <a:latin typeface="Arial"/>
              </a:rPr>
              <a:t>SC.912.L.17.5:  Analyze how population size is determined by births, deaths, immigration, emigration, and limiting factors (biotic and abiotic) that determine carrying capacity. </a:t>
            </a:r>
            <a:endParaRPr lang="en-US" sz="2400" dirty="0">
              <a:solidFill>
                <a:schemeClr val="bg1"/>
              </a:solidFill>
            </a:endParaRPr>
          </a:p>
        </p:txBody>
      </p:sp>
    </p:spTree>
    <p:extLst>
      <p:ext uri="{BB962C8B-B14F-4D97-AF65-F5344CB8AC3E}">
        <p14:creationId xmlns:p14="http://schemas.microsoft.com/office/powerpoint/2010/main" val="304562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a:t>
            </a:r>
            <a:r>
              <a:rPr lang="en-US" dirty="0" err="1" smtClean="0"/>
              <a:t>PopulationS</a:t>
            </a:r>
            <a:r>
              <a:rPr lang="en-US" dirty="0" smtClean="0"/>
              <a:t/>
            </a:r>
            <a:br>
              <a:rPr lang="en-US" dirty="0" smtClean="0"/>
            </a:br>
            <a:r>
              <a:rPr lang="en-US" dirty="0" smtClean="0"/>
              <a:t>EXPLICIT INSTRUCTION</a:t>
            </a:r>
            <a:endParaRPr lang="en-US" dirty="0"/>
          </a:p>
        </p:txBody>
      </p:sp>
      <p:sp>
        <p:nvSpPr>
          <p:cNvPr id="3" name="Content Placeholder 2"/>
          <p:cNvSpPr>
            <a:spLocks noGrp="1"/>
          </p:cNvSpPr>
          <p:nvPr>
            <p:ph sz="half" idx="1"/>
          </p:nvPr>
        </p:nvSpPr>
        <p:spPr>
          <a:xfrm>
            <a:off x="581193" y="2071689"/>
            <a:ext cx="5691020" cy="4329112"/>
          </a:xfrm>
        </p:spPr>
        <p:txBody>
          <a:bodyPr anchor="t">
            <a:normAutofit fontScale="92500" lnSpcReduction="10000"/>
          </a:bodyPr>
          <a:lstStyle/>
          <a:p>
            <a:r>
              <a:rPr lang="en-US" sz="2200" dirty="0" smtClean="0"/>
              <a:t>Population size is controlled by several characteristics:</a:t>
            </a:r>
          </a:p>
          <a:p>
            <a:pPr lvl="1"/>
            <a:r>
              <a:rPr lang="en-US" sz="2200" dirty="0" smtClean="0">
                <a:solidFill>
                  <a:schemeClr val="accent1">
                    <a:lumMod val="75000"/>
                  </a:schemeClr>
                </a:solidFill>
              </a:rPr>
              <a:t>Population</a:t>
            </a:r>
            <a:r>
              <a:rPr lang="en-US" sz="2200" dirty="0" smtClean="0"/>
              <a:t>: collection of individuals from the same species in a defined area</a:t>
            </a:r>
          </a:p>
          <a:p>
            <a:pPr lvl="1"/>
            <a:r>
              <a:rPr lang="en-US" sz="2200" dirty="0" smtClean="0">
                <a:solidFill>
                  <a:schemeClr val="accent1">
                    <a:lumMod val="75000"/>
                  </a:schemeClr>
                </a:solidFill>
              </a:rPr>
              <a:t>Birth rate</a:t>
            </a:r>
            <a:r>
              <a:rPr lang="en-US" sz="2200" dirty="0"/>
              <a:t>:</a:t>
            </a:r>
            <a:r>
              <a:rPr lang="en-US" sz="2200" dirty="0" smtClean="0"/>
              <a:t> number of individuals born per year or other time period</a:t>
            </a:r>
          </a:p>
          <a:p>
            <a:pPr lvl="1"/>
            <a:r>
              <a:rPr lang="en-US" sz="2200" dirty="0" smtClean="0">
                <a:solidFill>
                  <a:schemeClr val="accent1">
                    <a:lumMod val="75000"/>
                  </a:schemeClr>
                </a:solidFill>
              </a:rPr>
              <a:t>Death rate</a:t>
            </a:r>
            <a:r>
              <a:rPr lang="en-US" sz="2200" dirty="0" smtClean="0"/>
              <a:t>: number of individuals dying per year or other time period</a:t>
            </a:r>
          </a:p>
          <a:p>
            <a:pPr lvl="1"/>
            <a:r>
              <a:rPr lang="en-US" sz="2200" dirty="0" smtClean="0">
                <a:solidFill>
                  <a:schemeClr val="accent1">
                    <a:lumMod val="75000"/>
                  </a:schemeClr>
                </a:solidFill>
              </a:rPr>
              <a:t>Immigration</a:t>
            </a:r>
            <a:r>
              <a:rPr lang="en-US" sz="2200" dirty="0" smtClean="0"/>
              <a:t>: relocation of individuals into a given population</a:t>
            </a:r>
          </a:p>
          <a:p>
            <a:pPr lvl="1"/>
            <a:r>
              <a:rPr lang="en-US" sz="2200" dirty="0" smtClean="0">
                <a:solidFill>
                  <a:schemeClr val="accent1">
                    <a:lumMod val="75000"/>
                  </a:schemeClr>
                </a:solidFill>
              </a:rPr>
              <a:t>Emigration</a:t>
            </a:r>
            <a:r>
              <a:rPr lang="en-US" sz="2200" dirty="0" smtClean="0"/>
              <a:t>: movement of individuals out of a given population</a:t>
            </a:r>
          </a:p>
          <a:p>
            <a:pPr lvl="1"/>
            <a:endParaRPr lang="en-US" sz="20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2077538"/>
            <a:ext cx="5210009" cy="3389411"/>
          </a:xfrm>
          <a:prstGeom prst="rect">
            <a:avLst/>
          </a:prstGeom>
        </p:spPr>
      </p:pic>
    </p:spTree>
    <p:extLst>
      <p:ext uri="{BB962C8B-B14F-4D97-AF65-F5344CB8AC3E}">
        <p14:creationId xmlns:p14="http://schemas.microsoft.com/office/powerpoint/2010/main" val="362893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Populations</a:t>
            </a:r>
            <a:br>
              <a:rPr lang="en-US" dirty="0" smtClean="0"/>
            </a:br>
            <a:r>
              <a:rPr lang="en-US" dirty="0" smtClean="0"/>
              <a:t>EXPLICIT INSTRUCTION</a:t>
            </a:r>
            <a:endParaRPr lang="en-US" dirty="0"/>
          </a:p>
        </p:txBody>
      </p:sp>
      <p:sp>
        <p:nvSpPr>
          <p:cNvPr id="3" name="Content Placeholder 2"/>
          <p:cNvSpPr>
            <a:spLocks noGrp="1"/>
          </p:cNvSpPr>
          <p:nvPr>
            <p:ph sz="half" idx="1"/>
          </p:nvPr>
        </p:nvSpPr>
        <p:spPr>
          <a:xfrm>
            <a:off x="581193" y="2071688"/>
            <a:ext cx="5705307" cy="4329111"/>
          </a:xfrm>
        </p:spPr>
        <p:txBody>
          <a:bodyPr anchor="t">
            <a:normAutofit lnSpcReduction="10000"/>
          </a:bodyPr>
          <a:lstStyle/>
          <a:p>
            <a:r>
              <a:rPr lang="en-US" sz="2000" dirty="0" smtClean="0"/>
              <a:t>Populations can be affected, and thus reduce biodiversity, by the following types of changes:</a:t>
            </a:r>
          </a:p>
          <a:p>
            <a:pPr lvl="1"/>
            <a:r>
              <a:rPr lang="en-US" sz="2000" dirty="0" smtClean="0">
                <a:solidFill>
                  <a:schemeClr val="accent1">
                    <a:lumMod val="75000"/>
                  </a:schemeClr>
                </a:solidFill>
              </a:rPr>
              <a:t>Abiotic</a:t>
            </a:r>
            <a:r>
              <a:rPr lang="en-US" sz="2000" dirty="0" smtClean="0"/>
              <a:t>: non-living parts of an ecosystem such as the weather,  water, and type of land</a:t>
            </a:r>
          </a:p>
          <a:p>
            <a:pPr lvl="1"/>
            <a:r>
              <a:rPr lang="en-US" sz="2000" dirty="0" smtClean="0">
                <a:solidFill>
                  <a:schemeClr val="accent1">
                    <a:lumMod val="75000"/>
                  </a:schemeClr>
                </a:solidFill>
              </a:rPr>
              <a:t>Biotic</a:t>
            </a:r>
            <a:r>
              <a:rPr lang="en-US" sz="2000" dirty="0" smtClean="0"/>
              <a:t>: living factors such as food sources, predators, and competition</a:t>
            </a:r>
          </a:p>
          <a:p>
            <a:pPr lvl="1"/>
            <a:r>
              <a:rPr lang="en-US" sz="2000" dirty="0" smtClean="0">
                <a:solidFill>
                  <a:schemeClr val="accent1">
                    <a:lumMod val="75000"/>
                  </a:schemeClr>
                </a:solidFill>
              </a:rPr>
              <a:t>Density-dependent</a:t>
            </a:r>
            <a:r>
              <a:rPr lang="en-US" sz="2000" dirty="0" smtClean="0"/>
              <a:t>: limiting factors that affect organisms based on the number of individuals in the area, such as food and water</a:t>
            </a:r>
          </a:p>
          <a:p>
            <a:pPr lvl="1"/>
            <a:r>
              <a:rPr lang="en-US" sz="2000" dirty="0" smtClean="0">
                <a:solidFill>
                  <a:schemeClr val="accent1">
                    <a:lumMod val="75000"/>
                  </a:schemeClr>
                </a:solidFill>
              </a:rPr>
              <a:t>Density-independent</a:t>
            </a:r>
            <a:r>
              <a:rPr lang="en-US" sz="2000" dirty="0" smtClean="0"/>
              <a:t>: limiting factors that positively or negatively contribute to survival regardless of population size, such as floods, earthquakes, and fire.</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6504" y="2071689"/>
            <a:ext cx="5160489" cy="3671886"/>
          </a:xfrm>
          <a:prstGeom prst="rect">
            <a:avLst/>
          </a:prstGeom>
        </p:spPr>
      </p:pic>
    </p:spTree>
    <p:extLst>
      <p:ext uri="{BB962C8B-B14F-4D97-AF65-F5344CB8AC3E}">
        <p14:creationId xmlns:p14="http://schemas.microsoft.com/office/powerpoint/2010/main" val="3055523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Populations</a:t>
            </a:r>
            <a:br>
              <a:rPr lang="en-US" dirty="0" smtClean="0"/>
            </a:br>
            <a:r>
              <a:rPr lang="en-US" dirty="0" smtClean="0"/>
              <a:t>EXPLICIT INSTRUCTION</a:t>
            </a:r>
            <a:endParaRPr lang="en-US" dirty="0"/>
          </a:p>
        </p:txBody>
      </p:sp>
      <p:sp>
        <p:nvSpPr>
          <p:cNvPr id="15" name="Text Placeholder 14"/>
          <p:cNvSpPr>
            <a:spLocks noGrp="1"/>
          </p:cNvSpPr>
          <p:nvPr>
            <p:ph type="body" idx="1"/>
          </p:nvPr>
        </p:nvSpPr>
        <p:spPr>
          <a:xfrm>
            <a:off x="581193" y="1985964"/>
            <a:ext cx="5393101" cy="800934"/>
          </a:xfrm>
        </p:spPr>
        <p:txBody>
          <a:bodyPr/>
          <a:lstStyle/>
          <a:p>
            <a:r>
              <a:rPr lang="en-US" sz="2000" dirty="0">
                <a:solidFill>
                  <a:schemeClr val="accent1">
                    <a:lumMod val="75000"/>
                  </a:schemeClr>
                </a:solidFill>
              </a:rPr>
              <a:t>Exponential growth </a:t>
            </a:r>
            <a:r>
              <a:rPr lang="en-US" sz="2000" dirty="0">
                <a:solidFill>
                  <a:schemeClr val="tx1">
                    <a:lumMod val="65000"/>
                    <a:lumOff val="35000"/>
                  </a:schemeClr>
                </a:solidFill>
              </a:rPr>
              <a:t>increases rapidly with no limitation on its </a:t>
            </a:r>
            <a:r>
              <a:rPr lang="en-US" sz="2000" dirty="0" smtClean="0">
                <a:solidFill>
                  <a:schemeClr val="tx1">
                    <a:lumMod val="65000"/>
                    <a:lumOff val="35000"/>
                  </a:schemeClr>
                </a:solidFill>
              </a:rPr>
              <a:t>size</a:t>
            </a:r>
            <a:endParaRPr lang="en-US" sz="2000" dirty="0">
              <a:solidFill>
                <a:schemeClr val="tx1">
                  <a:lumMod val="65000"/>
                  <a:lumOff val="35000"/>
                </a:schemeClr>
              </a:solidFill>
            </a:endParaRPr>
          </a:p>
        </p:txBody>
      </p:sp>
      <p:sp>
        <p:nvSpPr>
          <p:cNvPr id="16" name="Text Placeholder 15"/>
          <p:cNvSpPr>
            <a:spLocks noGrp="1"/>
          </p:cNvSpPr>
          <p:nvPr>
            <p:ph type="body" sz="quarter" idx="3"/>
          </p:nvPr>
        </p:nvSpPr>
        <p:spPr>
          <a:xfrm>
            <a:off x="6523735" y="1985964"/>
            <a:ext cx="5087073" cy="818301"/>
          </a:xfrm>
        </p:spPr>
        <p:txBody>
          <a:bodyPr/>
          <a:lstStyle/>
          <a:p>
            <a:pPr marL="0" lvl="1"/>
            <a:r>
              <a:rPr lang="en-US" b="0" dirty="0" smtClean="0">
                <a:solidFill>
                  <a:schemeClr val="accent1">
                    <a:lumMod val="75000"/>
                  </a:schemeClr>
                </a:solidFill>
              </a:rPr>
              <a:t>Logistic growth </a:t>
            </a:r>
            <a:r>
              <a:rPr lang="en-US" b="0" dirty="0"/>
              <a:t>is affected by limiting factors, such as space or food </a:t>
            </a:r>
            <a:r>
              <a:rPr lang="en-US" b="0" dirty="0" smtClean="0"/>
              <a:t>supply.</a:t>
            </a:r>
            <a:endParaRPr lang="en-US" b="0" dirty="0"/>
          </a:p>
        </p:txBody>
      </p:sp>
      <p:pic>
        <p:nvPicPr>
          <p:cNvPr id="18"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47851" y="3066321"/>
            <a:ext cx="3659783" cy="3330285"/>
          </a:xfrm>
          <a:prstGeom prst="rect">
            <a:avLst/>
          </a:prstGeom>
        </p:spPr>
      </p:pic>
      <p:pic>
        <p:nvPicPr>
          <p:cNvPr id="19" name="Content Placeholder 1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275200" y="3103855"/>
            <a:ext cx="3584141" cy="3255217"/>
          </a:xfrm>
          <a:prstGeom prst="rect">
            <a:avLst/>
          </a:prstGeom>
        </p:spPr>
      </p:pic>
    </p:spTree>
    <p:extLst>
      <p:ext uri="{BB962C8B-B14F-4D97-AF65-F5344CB8AC3E}">
        <p14:creationId xmlns:p14="http://schemas.microsoft.com/office/powerpoint/2010/main" val="390083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Populations</a:t>
            </a:r>
            <a:br>
              <a:rPr lang="en-US" dirty="0" smtClean="0"/>
            </a:br>
            <a:r>
              <a:rPr lang="en-US" dirty="0" smtClean="0"/>
              <a:t>GUIDED PRACTICE</a:t>
            </a:r>
            <a:endParaRPr lang="en-US" dirty="0"/>
          </a:p>
        </p:txBody>
      </p:sp>
      <p:sp>
        <p:nvSpPr>
          <p:cNvPr id="3" name="Content Placeholder 2"/>
          <p:cNvSpPr>
            <a:spLocks noGrp="1"/>
          </p:cNvSpPr>
          <p:nvPr>
            <p:ph sz="half" idx="1"/>
          </p:nvPr>
        </p:nvSpPr>
        <p:spPr/>
        <p:txBody>
          <a:bodyPr anchor="t">
            <a:normAutofit/>
          </a:bodyPr>
          <a:lstStyle/>
          <a:p>
            <a:r>
              <a:rPr lang="en-US" sz="2400" dirty="0" smtClean="0"/>
              <a:t>Read the provided story, “Jacksonville – A 7 Figure City.”</a:t>
            </a:r>
          </a:p>
          <a:p>
            <a:r>
              <a:rPr lang="en-US" sz="2400" dirty="0" smtClean="0"/>
              <a:t>Complete the story using the vocabulary from the lesson.  </a:t>
            </a:r>
          </a:p>
          <a:p>
            <a:r>
              <a:rPr lang="en-US" sz="2400" dirty="0" smtClean="0"/>
              <a:t>Each term is used but only appears once.</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174" y="2228003"/>
            <a:ext cx="5422369" cy="2997409"/>
          </a:xfrm>
          <a:prstGeom prst="rect">
            <a:avLst/>
          </a:prstGeom>
        </p:spPr>
      </p:pic>
    </p:spTree>
    <p:extLst>
      <p:ext uri="{BB962C8B-B14F-4D97-AF65-F5344CB8AC3E}">
        <p14:creationId xmlns:p14="http://schemas.microsoft.com/office/powerpoint/2010/main" val="386752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LESSON : POPULATIONS</a:t>
            </a:r>
            <a:br>
              <a:rPr lang="en-US" dirty="0" smtClean="0"/>
            </a:br>
            <a:r>
              <a:rPr lang="en-US" dirty="0" smtClean="0"/>
              <a:t>INDEPENDENT PRACTICE</a:t>
            </a:r>
            <a:endParaRPr lang="en-US" dirty="0"/>
          </a:p>
        </p:txBody>
      </p:sp>
      <p:sp>
        <p:nvSpPr>
          <p:cNvPr id="3" name="Content Placeholder 2"/>
          <p:cNvSpPr>
            <a:spLocks noGrp="1"/>
          </p:cNvSpPr>
          <p:nvPr>
            <p:ph idx="1"/>
          </p:nvPr>
        </p:nvSpPr>
        <p:spPr>
          <a:xfrm>
            <a:off x="581192" y="2057400"/>
            <a:ext cx="11029615" cy="4329113"/>
          </a:xfrm>
        </p:spPr>
        <p:txBody>
          <a:bodyPr anchor="t">
            <a:normAutofit fontScale="92500" lnSpcReduction="10000"/>
          </a:bodyPr>
          <a:lstStyle/>
          <a:p>
            <a:pPr marL="457200" indent="-457200">
              <a:buFont typeface="+mj-lt"/>
              <a:buAutoNum type="arabicPeriod"/>
            </a:pPr>
            <a:r>
              <a:rPr lang="en-US" sz="2000" dirty="0" smtClean="0"/>
              <a:t>As with any growing city, construction in the Jacksonville area can mean that ecosystem areas needed for native animals and plants continue to shrink in size.  For example, tortoises that burrow underground must be relocated to survive, as the weight of construction machinery and of new buildings will destroy the tunnels in which they find shelter.  What will happen to the tortoises in the aftermath of the construction if no action is taken to save these animals?</a:t>
            </a:r>
          </a:p>
          <a:p>
            <a:pPr marL="457200" indent="-457200">
              <a:buFont typeface="+mj-lt"/>
              <a:buAutoNum type="arabicPeriod"/>
            </a:pPr>
            <a:r>
              <a:rPr lang="en-US" sz="2000" dirty="0" smtClean="0"/>
              <a:t>Continuing with the previous question, as humans continue to impact the environment in which the tortoises </a:t>
            </a:r>
            <a:r>
              <a:rPr lang="en-US" sz="2000" dirty="0" smtClean="0"/>
              <a:t>live, </a:t>
            </a:r>
            <a:r>
              <a:rPr lang="en-US" sz="2000" dirty="0" smtClean="0"/>
              <a:t>describe the impact on the biotic and abiotic factors of the environment.</a:t>
            </a:r>
          </a:p>
          <a:p>
            <a:pPr marL="457200" indent="-457200">
              <a:buFont typeface="+mj-lt"/>
              <a:buAutoNum type="arabicPeriod"/>
            </a:pPr>
            <a:r>
              <a:rPr lang="en-US" sz="2000" dirty="0"/>
              <a:t>Elle and Shawn set up an experiment for Science Fair to see how </a:t>
            </a:r>
            <a:r>
              <a:rPr lang="en-US" sz="2000" dirty="0" smtClean="0"/>
              <a:t>yeast</a:t>
            </a:r>
            <a:br>
              <a:rPr lang="en-US" sz="2000" dirty="0" smtClean="0"/>
            </a:br>
            <a:r>
              <a:rPr lang="en-US" sz="2000" dirty="0" smtClean="0"/>
              <a:t>growth </a:t>
            </a:r>
            <a:r>
              <a:rPr lang="en-US" sz="2000" dirty="0"/>
              <a:t>is affected under a variety of conditions. To begin their work</a:t>
            </a:r>
            <a:r>
              <a:rPr lang="en-US" sz="2000" dirty="0" smtClean="0"/>
              <a:t>,</a:t>
            </a:r>
            <a:br>
              <a:rPr lang="en-US" sz="2000" dirty="0" smtClean="0"/>
            </a:br>
            <a:r>
              <a:rPr lang="en-US" sz="2000" dirty="0" smtClean="0"/>
              <a:t>they </a:t>
            </a:r>
            <a:r>
              <a:rPr lang="en-US" sz="2000" dirty="0"/>
              <a:t>set up a yeast culture in Elle’s kitchen using sugar as a food source</a:t>
            </a:r>
            <a:r>
              <a:rPr lang="en-US" sz="2000" dirty="0" smtClean="0"/>
              <a:t>.</a:t>
            </a:r>
            <a:br>
              <a:rPr lang="en-US" sz="2000" dirty="0" smtClean="0"/>
            </a:br>
            <a:r>
              <a:rPr lang="en-US" sz="2000" dirty="0" smtClean="0"/>
              <a:t>Their </a:t>
            </a:r>
            <a:r>
              <a:rPr lang="en-US" sz="2000" dirty="0"/>
              <a:t>initial data is shown in the graph below, and gives the mass </a:t>
            </a:r>
            <a:r>
              <a:rPr lang="en-US" sz="2000" dirty="0" smtClean="0"/>
              <a:t>of</a:t>
            </a:r>
            <a:br>
              <a:rPr lang="en-US" sz="2000" dirty="0" smtClean="0"/>
            </a:br>
            <a:r>
              <a:rPr lang="en-US" sz="2000" dirty="0" smtClean="0"/>
              <a:t>yeast </a:t>
            </a:r>
            <a:r>
              <a:rPr lang="en-US" sz="2000" dirty="0"/>
              <a:t>per cc or milliliter of culture</a:t>
            </a:r>
            <a:r>
              <a:rPr lang="en-US" sz="2000" dirty="0" smtClean="0"/>
              <a:t>. What information can you gather</a:t>
            </a:r>
            <a:br>
              <a:rPr lang="en-US" sz="2000" dirty="0" smtClean="0"/>
            </a:br>
            <a:r>
              <a:rPr lang="en-US" sz="2000" dirty="0" smtClean="0"/>
              <a:t>from the graph of their data provided?</a:t>
            </a:r>
          </a:p>
          <a:p>
            <a:pPr marL="457200" indent="-457200">
              <a:buFont typeface="+mj-lt"/>
              <a:buAutoNum type="arabicPeriod"/>
            </a:pPr>
            <a:r>
              <a:rPr lang="en-US" sz="2000" dirty="0" smtClean="0"/>
              <a:t>What factors influence the carry capacity of populations?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657" y="4221956"/>
            <a:ext cx="3257392" cy="2185606"/>
          </a:xfrm>
          <a:prstGeom prst="rect">
            <a:avLst/>
          </a:prstGeom>
        </p:spPr>
      </p:pic>
    </p:spTree>
    <p:extLst>
      <p:ext uri="{BB962C8B-B14F-4D97-AF65-F5344CB8AC3E}">
        <p14:creationId xmlns:p14="http://schemas.microsoft.com/office/powerpoint/2010/main" val="29168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1076</TotalTime>
  <Words>582</Words>
  <Application>Microsoft Office PowerPoint</Application>
  <PresentationFormat>Widescreen</PresentationFormat>
  <Paragraphs>41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 MT</vt:lpstr>
      <vt:lpstr>Wingdings 2</vt:lpstr>
      <vt:lpstr>Dividend</vt:lpstr>
      <vt:lpstr>FOCUS LESSON : POPULATIONS INTRODUCTION</vt:lpstr>
      <vt:lpstr>PowerPoint Presentation</vt:lpstr>
      <vt:lpstr>FOCUS LESSON : PopulationS EXPLICIT INSTRUCTION</vt:lpstr>
      <vt:lpstr>FOCUS LESSON : Populations EXPLICIT INSTRUCTION</vt:lpstr>
      <vt:lpstr>FOCUS LESSON : Populations EXPLICIT INSTRUCTION</vt:lpstr>
      <vt:lpstr>FOCUS LESSON : Populations GUIDED PRACTICE</vt:lpstr>
      <vt:lpstr>FOCUS LESSON : POPULATIONS INDEPENDENT PRACTICE</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SC.912.L.17.5:  Analyze how population size is determined by births, deaths, immigration, emigration, and limiting factors (biotic and abiotic) that determine carrying capacity.</dc:title>
  <dc:creator>Pinnix, Inga B.</dc:creator>
  <cp:lastModifiedBy>Ison, Steven P.</cp:lastModifiedBy>
  <cp:revision>36</cp:revision>
  <dcterms:created xsi:type="dcterms:W3CDTF">2015-12-29T18:39:52Z</dcterms:created>
  <dcterms:modified xsi:type="dcterms:W3CDTF">2016-04-11T18:03:28Z</dcterms:modified>
</cp:coreProperties>
</file>