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70F75379-BB12-4A21-9467-EB0740FD0BE4}" type="datetimeFigureOut">
              <a:rPr lang="en-US" smtClean="0"/>
              <a:t>04/05/2016</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BE61EEBA-FC48-48BD-A824-33AF98C1F0F7}" type="slidenum">
              <a:rPr lang="en-US" smtClean="0"/>
              <a:t>‹#›</a:t>
            </a:fld>
            <a:endParaRPr lang="en-US"/>
          </a:p>
        </p:txBody>
      </p:sp>
    </p:spTree>
    <p:extLst>
      <p:ext uri="{BB962C8B-B14F-4D97-AF65-F5344CB8AC3E}">
        <p14:creationId xmlns:p14="http://schemas.microsoft.com/office/powerpoint/2010/main" val="1039610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F75379-BB12-4A21-9467-EB0740FD0BE4}" type="datetimeFigureOut">
              <a:rPr lang="en-US" smtClean="0"/>
              <a:t>04/05/2016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61EEBA-FC48-48BD-A824-33AF98C1F0F7}" type="slidenum">
              <a:rPr lang="en-US" smtClean="0"/>
              <a:t>‹#›</a:t>
            </a:fld>
            <a:endParaRPr lang="en-US"/>
          </a:p>
        </p:txBody>
      </p:sp>
    </p:spTree>
    <p:extLst>
      <p:ext uri="{BB962C8B-B14F-4D97-AF65-F5344CB8AC3E}">
        <p14:creationId xmlns:p14="http://schemas.microsoft.com/office/powerpoint/2010/main" val="308383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70F75379-BB12-4A21-9467-EB0740FD0BE4}" type="datetimeFigureOut">
              <a:rPr lang="en-US" smtClean="0"/>
              <a:t>04/05/2016</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BE61EEBA-FC48-48BD-A824-33AF98C1F0F7}" type="slidenum">
              <a:rPr lang="en-US" smtClean="0"/>
              <a:t>‹#›</a:t>
            </a:fld>
            <a:endParaRPr lang="en-US"/>
          </a:p>
        </p:txBody>
      </p:sp>
    </p:spTree>
    <p:extLst>
      <p:ext uri="{BB962C8B-B14F-4D97-AF65-F5344CB8AC3E}">
        <p14:creationId xmlns:p14="http://schemas.microsoft.com/office/powerpoint/2010/main" val="3537777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F75379-BB12-4A21-9467-EB0740FD0BE4}" type="datetimeFigureOut">
              <a:rPr lang="en-US" smtClean="0"/>
              <a:t>04/05/2016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BE61EEBA-FC48-48BD-A824-33AF98C1F0F7}" type="slidenum">
              <a:rPr lang="en-US" smtClean="0"/>
              <a:t>‹#›</a:t>
            </a:fld>
            <a:endParaRPr lang="en-US"/>
          </a:p>
        </p:txBody>
      </p:sp>
    </p:spTree>
    <p:extLst>
      <p:ext uri="{BB962C8B-B14F-4D97-AF65-F5344CB8AC3E}">
        <p14:creationId xmlns:p14="http://schemas.microsoft.com/office/powerpoint/2010/main" val="117181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0F75379-BB12-4A21-9467-EB0740FD0BE4}" type="datetimeFigureOut">
              <a:rPr lang="en-US" smtClean="0"/>
              <a:t>04/05/2016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BE61EEBA-FC48-48BD-A824-33AF98C1F0F7}" type="slidenum">
              <a:rPr lang="en-US" smtClean="0"/>
              <a:t>‹#›</a:t>
            </a:fld>
            <a:endParaRPr lang="en-US"/>
          </a:p>
        </p:txBody>
      </p:sp>
    </p:spTree>
    <p:extLst>
      <p:ext uri="{BB962C8B-B14F-4D97-AF65-F5344CB8AC3E}">
        <p14:creationId xmlns:p14="http://schemas.microsoft.com/office/powerpoint/2010/main" val="36376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F75379-BB12-4A21-9467-EB0740FD0BE4}" type="datetimeFigureOut">
              <a:rPr lang="en-US" smtClean="0"/>
              <a:t>04/05/2016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1EEBA-FC48-48BD-A824-33AF98C1F0F7}" type="slidenum">
              <a:rPr lang="en-US" smtClean="0"/>
              <a:t>‹#›</a:t>
            </a:fld>
            <a:endParaRPr lang="en-US"/>
          </a:p>
        </p:txBody>
      </p:sp>
    </p:spTree>
    <p:extLst>
      <p:ext uri="{BB962C8B-B14F-4D97-AF65-F5344CB8AC3E}">
        <p14:creationId xmlns:p14="http://schemas.microsoft.com/office/powerpoint/2010/main" val="397440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0F75379-BB12-4A21-9467-EB0740FD0BE4}" type="datetimeFigureOut">
              <a:rPr lang="en-US" smtClean="0"/>
              <a:t>04/05/2016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61EEBA-FC48-48BD-A824-33AF98C1F0F7}" type="slidenum">
              <a:rPr lang="en-US" smtClean="0"/>
              <a:t>‹#›</a:t>
            </a:fld>
            <a:endParaRPr lang="en-US"/>
          </a:p>
        </p:txBody>
      </p:sp>
    </p:spTree>
    <p:extLst>
      <p:ext uri="{BB962C8B-B14F-4D97-AF65-F5344CB8AC3E}">
        <p14:creationId xmlns:p14="http://schemas.microsoft.com/office/powerpoint/2010/main" val="101369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0F75379-BB12-4A21-9467-EB0740FD0BE4}" type="datetimeFigureOut">
              <a:rPr lang="en-US" smtClean="0"/>
              <a:t>04/05/2016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61EEBA-FC48-48BD-A824-33AF98C1F0F7}" type="slidenum">
              <a:rPr lang="en-US" smtClean="0"/>
              <a:t>‹#›</a:t>
            </a:fld>
            <a:endParaRPr lang="en-US"/>
          </a:p>
        </p:txBody>
      </p:sp>
    </p:spTree>
    <p:extLst>
      <p:ext uri="{BB962C8B-B14F-4D97-AF65-F5344CB8AC3E}">
        <p14:creationId xmlns:p14="http://schemas.microsoft.com/office/powerpoint/2010/main" val="335142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75379-BB12-4A21-9467-EB0740FD0BE4}" type="datetimeFigureOut">
              <a:rPr lang="en-US" smtClean="0"/>
              <a:t>04/05/2016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61EEBA-FC48-48BD-A824-33AF98C1F0F7}" type="slidenum">
              <a:rPr lang="en-US" smtClean="0"/>
              <a:t>‹#›</a:t>
            </a:fld>
            <a:endParaRPr lang="en-US"/>
          </a:p>
        </p:txBody>
      </p:sp>
    </p:spTree>
    <p:extLst>
      <p:ext uri="{BB962C8B-B14F-4D97-AF65-F5344CB8AC3E}">
        <p14:creationId xmlns:p14="http://schemas.microsoft.com/office/powerpoint/2010/main" val="293824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0F75379-BB12-4A21-9467-EB0740FD0BE4}" type="datetimeFigureOut">
              <a:rPr lang="en-US" smtClean="0"/>
              <a:t>04/05/2016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BE61EEBA-FC48-48BD-A824-33AF98C1F0F7}" type="slidenum">
              <a:rPr lang="en-US" smtClean="0"/>
              <a:t>‹#›</a:t>
            </a:fld>
            <a:endParaRPr lang="en-US"/>
          </a:p>
        </p:txBody>
      </p:sp>
    </p:spTree>
    <p:extLst>
      <p:ext uri="{BB962C8B-B14F-4D97-AF65-F5344CB8AC3E}">
        <p14:creationId xmlns:p14="http://schemas.microsoft.com/office/powerpoint/2010/main" val="288014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F75379-BB12-4A21-9467-EB0740FD0BE4}" type="datetimeFigureOut">
              <a:rPr lang="en-US" smtClean="0"/>
              <a:t>04/05/2016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61EEBA-FC48-48BD-A824-33AF98C1F0F7}" type="slidenum">
              <a:rPr lang="en-US" smtClean="0"/>
              <a:t>‹#›</a:t>
            </a:fld>
            <a:endParaRPr lang="en-US"/>
          </a:p>
        </p:txBody>
      </p:sp>
    </p:spTree>
    <p:extLst>
      <p:ext uri="{BB962C8B-B14F-4D97-AF65-F5344CB8AC3E}">
        <p14:creationId xmlns:p14="http://schemas.microsoft.com/office/powerpoint/2010/main" val="235106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0F75379-BB12-4A21-9467-EB0740FD0BE4}" type="datetimeFigureOut">
              <a:rPr lang="en-US" smtClean="0"/>
              <a:t>04/05/2016</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BE61EEBA-FC48-48BD-A824-33AF98C1F0F7}"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37426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8V06ZOQuo0k"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smtClean="0"/>
              <a:t>FOCUS LESSON : OVERVIEW OF Human Impact</a:t>
            </a:r>
            <a:br>
              <a:rPr lang="en-US" dirty="0" smtClean="0"/>
            </a:br>
            <a:r>
              <a:rPr lang="en-US" dirty="0" smtClean="0"/>
              <a:t>INTRODUCTION</a:t>
            </a:r>
            <a:endParaRPr lang="en-US" dirty="0"/>
          </a:p>
        </p:txBody>
      </p:sp>
      <p:sp>
        <p:nvSpPr>
          <p:cNvPr id="5" name="Content Placeholder 4"/>
          <p:cNvSpPr>
            <a:spLocks noGrp="1"/>
          </p:cNvSpPr>
          <p:nvPr>
            <p:ph idx="1"/>
          </p:nvPr>
        </p:nvSpPr>
        <p:spPr>
          <a:xfrm>
            <a:off x="581192" y="1936377"/>
            <a:ext cx="11029615" cy="4477870"/>
          </a:xfrm>
        </p:spPr>
        <p:txBody>
          <a:bodyPr anchor="t">
            <a:noAutofit/>
          </a:bodyPr>
          <a:lstStyle/>
          <a:p>
            <a:pPr marL="0" indent="0">
              <a:buNone/>
            </a:pPr>
            <a:r>
              <a:rPr lang="en-US" sz="2000" dirty="0" smtClean="0">
                <a:cs typeface="Arial" panose="020B0604020202020204" pitchFamily="34" charset="0"/>
              </a:rPr>
              <a:t>Salt water is an abundant resource but is unusable for irrigation and drinking. As demands on freshwater sources increase, the use of desalination processes to remove salt from ocean water is increasing. A concern of desalinating water is the large amounts of recovered salts that are returned to the ocean. Which of the following describes the most likely impact of desalination on the surrounding ocean environment?</a:t>
            </a:r>
          </a:p>
          <a:p>
            <a:pPr marL="457200" indent="-457200">
              <a:buFont typeface="+mj-lt"/>
              <a:buAutoNum type="alphaUcPeriod"/>
            </a:pPr>
            <a:r>
              <a:rPr lang="en-US" sz="2000" dirty="0" smtClean="0">
                <a:cs typeface="Arial" panose="020B0604020202020204" pitchFamily="34" charset="0"/>
              </a:rPr>
              <a:t>Methane gas would pollute the ocean environment as shoreline organisms begin to die and decay. </a:t>
            </a:r>
          </a:p>
          <a:p>
            <a:pPr marL="457200" indent="-457200">
              <a:buFont typeface="+mj-lt"/>
              <a:buAutoNum type="alphaUcPeriod"/>
            </a:pPr>
            <a:r>
              <a:rPr lang="en-US" sz="2000" dirty="0" smtClean="0">
                <a:cs typeface="Arial" panose="020B0604020202020204" pitchFamily="34" charset="0"/>
              </a:rPr>
              <a:t>Alteration in ocean salt levels would cause loss of species and unbalanced populations in marine food webs. </a:t>
            </a:r>
          </a:p>
          <a:p>
            <a:pPr marL="457200" indent="-457200">
              <a:buFont typeface="+mj-lt"/>
              <a:buAutoNum type="alphaUcPeriod"/>
            </a:pPr>
            <a:r>
              <a:rPr lang="en-US" sz="2000" dirty="0" smtClean="0">
                <a:cs typeface="Arial" panose="020B0604020202020204" pitchFamily="34" charset="0"/>
              </a:rPr>
              <a:t>Nonrenewable resources in the ocean environment would become depleted and upset the ecosystem’s balance. </a:t>
            </a:r>
          </a:p>
          <a:p>
            <a:pPr marL="457200" indent="-457200">
              <a:buFont typeface="+mj-lt"/>
              <a:buAutoNum type="alphaUcPeriod"/>
            </a:pPr>
            <a:r>
              <a:rPr lang="en-US" sz="2000" dirty="0" smtClean="0">
                <a:cs typeface="Arial" panose="020B0604020202020204" pitchFamily="34" charset="0"/>
              </a:rPr>
              <a:t>Increased levels of salts and minerals in the ocean would result in overpopulation of marine bivalves due to strengthened shells.</a:t>
            </a:r>
          </a:p>
          <a:p>
            <a:pPr marL="0" indent="0">
              <a:buNone/>
            </a:pPr>
            <a:endParaRPr lang="en-US" dirty="0"/>
          </a:p>
        </p:txBody>
      </p:sp>
    </p:spTree>
    <p:extLst>
      <p:ext uri="{BB962C8B-B14F-4D97-AF65-F5344CB8AC3E}">
        <p14:creationId xmlns:p14="http://schemas.microsoft.com/office/powerpoint/2010/main" val="174866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FOCUS LESSON : OVERVIEW OF Human Impact</a:t>
            </a:r>
            <a:br>
              <a:rPr lang="en-US" dirty="0" smtClean="0"/>
            </a:br>
            <a:r>
              <a:rPr lang="en-US" dirty="0" smtClean="0"/>
              <a:t>EXPLICIT INSTRUCTION</a:t>
            </a:r>
            <a:endParaRPr lang="en-US" dirty="0"/>
          </a:p>
        </p:txBody>
      </p:sp>
      <p:sp>
        <p:nvSpPr>
          <p:cNvPr id="5" name="Content Placeholder 4"/>
          <p:cNvSpPr>
            <a:spLocks noGrp="1"/>
          </p:cNvSpPr>
          <p:nvPr>
            <p:ph sz="half" idx="1"/>
          </p:nvPr>
        </p:nvSpPr>
        <p:spPr>
          <a:xfrm>
            <a:off x="581193" y="1963271"/>
            <a:ext cx="5422390" cy="4424082"/>
          </a:xfrm>
        </p:spPr>
        <p:txBody>
          <a:bodyPr anchor="t">
            <a:normAutofit lnSpcReduction="10000"/>
          </a:bodyPr>
          <a:lstStyle/>
          <a:p>
            <a:pPr marL="285750" indent="-285750">
              <a:buFont typeface="Arial" panose="020B0604020202020204" pitchFamily="34" charset="0"/>
              <a:buChar char="•"/>
            </a:pPr>
            <a:r>
              <a:rPr lang="en-US" sz="2000" dirty="0">
                <a:solidFill>
                  <a:schemeClr val="accent1">
                    <a:lumMod val="75000"/>
                  </a:schemeClr>
                </a:solidFill>
              </a:rPr>
              <a:t>Production of materials for desired items use natural resources</a:t>
            </a:r>
          </a:p>
          <a:p>
            <a:pPr marL="285750" indent="-285750">
              <a:buFont typeface="Arial" panose="020B0604020202020204" pitchFamily="34" charset="0"/>
              <a:buChar char="•"/>
            </a:pPr>
            <a:r>
              <a:rPr lang="en-US" sz="2000" dirty="0" smtClean="0">
                <a:solidFill>
                  <a:schemeClr val="accent1">
                    <a:lumMod val="75000"/>
                  </a:schemeClr>
                </a:solidFill>
              </a:rPr>
              <a:t>Affluent societies will </a:t>
            </a:r>
            <a:r>
              <a:rPr lang="en-US" sz="2000" dirty="0">
                <a:solidFill>
                  <a:schemeClr val="accent1">
                    <a:lumMod val="75000"/>
                  </a:schemeClr>
                </a:solidFill>
              </a:rPr>
              <a:t>have a larger </a:t>
            </a:r>
            <a:r>
              <a:rPr lang="en-US" sz="2000" dirty="0">
                <a:solidFill>
                  <a:schemeClr val="accent1">
                    <a:lumMod val="60000"/>
                    <a:lumOff val="40000"/>
                  </a:schemeClr>
                </a:solidFill>
              </a:rPr>
              <a:t>ecological </a:t>
            </a:r>
            <a:r>
              <a:rPr lang="en-US" sz="2000" dirty="0" smtClean="0">
                <a:solidFill>
                  <a:schemeClr val="accent1">
                    <a:lumMod val="60000"/>
                    <a:lumOff val="40000"/>
                  </a:schemeClr>
                </a:solidFill>
              </a:rPr>
              <a:t>footprint </a:t>
            </a:r>
            <a:r>
              <a:rPr lang="en-US" sz="2000" dirty="0" smtClean="0">
                <a:solidFill>
                  <a:schemeClr val="accent1">
                    <a:lumMod val="75000"/>
                  </a:schemeClr>
                </a:solidFill>
              </a:rPr>
              <a:t>that poor societies.</a:t>
            </a:r>
          </a:p>
          <a:p>
            <a:pPr marL="609750" lvl="1" indent="-285750">
              <a:buFont typeface="Arial" panose="020B0604020202020204" pitchFamily="34" charset="0"/>
              <a:buChar char="•"/>
            </a:pPr>
            <a:r>
              <a:rPr lang="en-US" sz="2000" dirty="0" smtClean="0">
                <a:solidFill>
                  <a:schemeClr val="accent1">
                    <a:lumMod val="75000"/>
                  </a:schemeClr>
                </a:solidFill>
              </a:rPr>
              <a:t>They consume more energy, use more raw materials</a:t>
            </a:r>
          </a:p>
          <a:p>
            <a:pPr marL="285750" indent="-285750">
              <a:buFont typeface="Arial" panose="020B0604020202020204" pitchFamily="34" charset="0"/>
              <a:buChar char="•"/>
            </a:pPr>
            <a:r>
              <a:rPr lang="en-US" sz="2000" dirty="0" smtClean="0">
                <a:solidFill>
                  <a:schemeClr val="accent1">
                    <a:lumMod val="75000"/>
                  </a:schemeClr>
                </a:solidFill>
              </a:rPr>
              <a:t>Poor </a:t>
            </a:r>
            <a:r>
              <a:rPr lang="en-US" sz="2000" dirty="0">
                <a:solidFill>
                  <a:schemeClr val="accent1">
                    <a:lumMod val="75000"/>
                  </a:schemeClr>
                </a:solidFill>
              </a:rPr>
              <a:t>societies </a:t>
            </a:r>
            <a:r>
              <a:rPr lang="en-US" sz="2000" dirty="0" smtClean="0">
                <a:solidFill>
                  <a:schemeClr val="accent1">
                    <a:lumMod val="75000"/>
                  </a:schemeClr>
                </a:solidFill>
              </a:rPr>
              <a:t>have a different negative affect on the environment.</a:t>
            </a:r>
          </a:p>
          <a:p>
            <a:pPr marL="609750" lvl="1" indent="-285750">
              <a:buFont typeface="Arial" panose="020B0604020202020204" pitchFamily="34" charset="0"/>
              <a:buChar char="•"/>
            </a:pPr>
            <a:r>
              <a:rPr lang="en-US" sz="2000" dirty="0" smtClean="0">
                <a:solidFill>
                  <a:schemeClr val="accent1">
                    <a:lumMod val="75000"/>
                  </a:schemeClr>
                </a:solidFill>
              </a:rPr>
              <a:t>They overuse land thereby depleting nutrients from the soil, causing soil erosion, and </a:t>
            </a:r>
            <a:r>
              <a:rPr lang="en-US" sz="2000" dirty="0" smtClean="0">
                <a:solidFill>
                  <a:schemeClr val="accent1">
                    <a:lumMod val="60000"/>
                    <a:lumOff val="40000"/>
                  </a:schemeClr>
                </a:solidFill>
              </a:rPr>
              <a:t>deforestation</a:t>
            </a:r>
            <a:r>
              <a:rPr lang="en-US" sz="2000" dirty="0" smtClean="0">
                <a:solidFill>
                  <a:schemeClr val="accent1">
                    <a:lumMod val="75000"/>
                  </a:schemeClr>
                </a:solidFill>
              </a:rPr>
              <a:t>.</a:t>
            </a:r>
          </a:p>
          <a:p>
            <a:pPr marL="609750" lvl="1" indent="-285750">
              <a:buFont typeface="Arial" panose="020B0604020202020204" pitchFamily="34" charset="0"/>
              <a:buChar char="•"/>
            </a:pPr>
            <a:r>
              <a:rPr lang="en-US" sz="2000" dirty="0" smtClean="0">
                <a:solidFill>
                  <a:schemeClr val="accent1">
                    <a:lumMod val="75000"/>
                  </a:schemeClr>
                </a:solidFill>
              </a:rPr>
              <a:t>They contaminate the water supply through limited sanitation.</a:t>
            </a:r>
          </a:p>
        </p:txBody>
      </p:sp>
      <p:pic>
        <p:nvPicPr>
          <p:cNvPr id="3074" name="Picture 2" descr="http://newobserveronline.com/wp-content/uploads/2013/04/pakistan-slum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87909" y="2106034"/>
            <a:ext cx="5422900" cy="3607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33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FOCUS LESSON : OVERVIEW OF Human Impact</a:t>
            </a:r>
            <a:br>
              <a:rPr lang="en-US" dirty="0" smtClean="0"/>
            </a:br>
            <a:r>
              <a:rPr lang="en-US" dirty="0" smtClean="0"/>
              <a:t>EXPLICIT INSTRUCTION</a:t>
            </a:r>
            <a:endParaRPr lang="en-US" dirty="0"/>
          </a:p>
        </p:txBody>
      </p:sp>
      <p:sp>
        <p:nvSpPr>
          <p:cNvPr id="5" name="Content Placeholder 4"/>
          <p:cNvSpPr>
            <a:spLocks noGrp="1"/>
          </p:cNvSpPr>
          <p:nvPr>
            <p:ph sz="half" idx="1"/>
          </p:nvPr>
        </p:nvSpPr>
        <p:spPr>
          <a:xfrm>
            <a:off x="581193" y="2178423"/>
            <a:ext cx="5422390" cy="4208929"/>
          </a:xfrm>
        </p:spPr>
        <p:txBody>
          <a:bodyPr anchor="t">
            <a:normAutofit/>
          </a:bodyPr>
          <a:lstStyle/>
          <a:p>
            <a:pPr marL="285750" indent="-285750">
              <a:buFont typeface="Arial" panose="020B0604020202020204" pitchFamily="34" charset="0"/>
              <a:buChar char="•"/>
            </a:pPr>
            <a:r>
              <a:rPr lang="en-US" sz="2000" dirty="0"/>
              <a:t>Other negative consequences from human influence:</a:t>
            </a:r>
          </a:p>
          <a:p>
            <a:pPr marL="742950" lvl="1" indent="-285750">
              <a:buFont typeface="Arial" panose="020B0604020202020204" pitchFamily="34" charset="0"/>
              <a:buChar char="•"/>
            </a:pPr>
            <a:r>
              <a:rPr lang="en-US" sz="2000" dirty="0"/>
              <a:t>Building construction – clears land and reduces natural habitats and biodiversity</a:t>
            </a:r>
          </a:p>
          <a:p>
            <a:pPr marL="742950" lvl="1" indent="-285750">
              <a:buFont typeface="Arial" panose="020B0604020202020204" pitchFamily="34" charset="0"/>
              <a:buChar char="•"/>
            </a:pPr>
            <a:r>
              <a:rPr lang="en-US" sz="2000" dirty="0"/>
              <a:t>Energy needs – reduce nonrenewable resources such as oil and coal; </a:t>
            </a:r>
            <a:r>
              <a:rPr lang="en-US" sz="2000" dirty="0" smtClean="0"/>
              <a:t>impacts </a:t>
            </a:r>
            <a:r>
              <a:rPr lang="en-US" sz="2000" dirty="0"/>
              <a:t>climate change and global warming</a:t>
            </a:r>
          </a:p>
          <a:p>
            <a:pPr marL="742950" lvl="1" indent="-285750">
              <a:buFont typeface="Arial" panose="020B0604020202020204" pitchFamily="34" charset="0"/>
              <a:buChar char="•"/>
            </a:pPr>
            <a:r>
              <a:rPr lang="en-US" sz="2000" dirty="0"/>
              <a:t>Mining of raw materials – destroys land</a:t>
            </a:r>
          </a:p>
          <a:p>
            <a:pPr marL="742950" lvl="1" indent="-285750">
              <a:buFont typeface="Arial" panose="020B0604020202020204" pitchFamily="34" charset="0"/>
              <a:buChar char="•"/>
            </a:pPr>
            <a:r>
              <a:rPr lang="en-US" sz="2000" dirty="0"/>
              <a:t>Manufacturing and increased dependence on cars – pollutes air and </a:t>
            </a:r>
            <a:r>
              <a:rPr lang="en-US" sz="2000" dirty="0" smtClean="0"/>
              <a:t>water</a:t>
            </a:r>
            <a:endParaRPr lang="en-US" sz="2000" dirty="0"/>
          </a:p>
        </p:txBody>
      </p:sp>
      <p:pic>
        <p:nvPicPr>
          <p:cNvPr id="1026" name="Picture 2" descr="http://www.abc.net.au/news/image/4582010-3x2-940x627.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06366" y="2178424"/>
            <a:ext cx="5604443" cy="3738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95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FOCUS LESSON : OVERVIEW OF Human Impact</a:t>
            </a:r>
            <a:br>
              <a:rPr lang="en-US" dirty="0" smtClean="0"/>
            </a:br>
            <a:r>
              <a:rPr lang="en-US" dirty="0" smtClean="0"/>
              <a:t>EXPLICIT INSTRUCTION</a:t>
            </a:r>
            <a:endParaRPr lang="en-US" dirty="0"/>
          </a:p>
        </p:txBody>
      </p:sp>
      <p:sp>
        <p:nvSpPr>
          <p:cNvPr id="5" name="Content Placeholder 4"/>
          <p:cNvSpPr>
            <a:spLocks noGrp="1"/>
          </p:cNvSpPr>
          <p:nvPr>
            <p:ph sz="half" idx="1"/>
          </p:nvPr>
        </p:nvSpPr>
        <p:spPr>
          <a:xfrm>
            <a:off x="581192" y="1963271"/>
            <a:ext cx="7271889" cy="4424082"/>
          </a:xfrm>
        </p:spPr>
        <p:txBody>
          <a:bodyPr anchor="t">
            <a:normAutofit fontScale="85000" lnSpcReduction="10000"/>
          </a:bodyPr>
          <a:lstStyle/>
          <a:p>
            <a:r>
              <a:rPr lang="en-US" sz="2400" dirty="0" smtClean="0"/>
              <a:t>Sustainable practices:</a:t>
            </a:r>
          </a:p>
          <a:p>
            <a:pPr lvl="1"/>
            <a:r>
              <a:rPr lang="en-US" sz="2400" dirty="0" smtClean="0">
                <a:solidFill>
                  <a:schemeClr val="accent1">
                    <a:lumMod val="60000"/>
                    <a:lumOff val="40000"/>
                  </a:schemeClr>
                </a:solidFill>
              </a:rPr>
              <a:t>Sustainable agriculture </a:t>
            </a:r>
            <a:r>
              <a:rPr lang="en-US" sz="2400" dirty="0" smtClean="0"/>
              <a:t>– use smaller </a:t>
            </a:r>
            <a:r>
              <a:rPr lang="en-US" sz="2400" dirty="0"/>
              <a:t>amounts of pesticides, fertilizers, water, and </a:t>
            </a:r>
            <a:r>
              <a:rPr lang="en-US" sz="2400" dirty="0" smtClean="0"/>
              <a:t>energy for </a:t>
            </a:r>
            <a:r>
              <a:rPr lang="en-US" sz="2400" dirty="0"/>
              <a:t>food </a:t>
            </a:r>
            <a:r>
              <a:rPr lang="en-US" sz="2400" dirty="0" smtClean="0"/>
              <a:t>production.</a:t>
            </a:r>
          </a:p>
          <a:p>
            <a:pPr lvl="1"/>
            <a:r>
              <a:rPr lang="en-US" sz="2400" dirty="0" smtClean="0"/>
              <a:t>Buying </a:t>
            </a:r>
            <a:r>
              <a:rPr lang="en-US" sz="2400" dirty="0"/>
              <a:t>local </a:t>
            </a:r>
            <a:r>
              <a:rPr lang="en-US" sz="2400" dirty="0" smtClean="0"/>
              <a:t>produce, reducing </a:t>
            </a:r>
            <a:r>
              <a:rPr lang="en-US" sz="2400" dirty="0"/>
              <a:t>energy needed to bring </a:t>
            </a:r>
            <a:r>
              <a:rPr lang="en-US" sz="2400" dirty="0" smtClean="0"/>
              <a:t>the food </a:t>
            </a:r>
            <a:r>
              <a:rPr lang="en-US" sz="2400" dirty="0"/>
              <a:t>to </a:t>
            </a:r>
            <a:r>
              <a:rPr lang="en-US" sz="2400" dirty="0" smtClean="0"/>
              <a:t>markets.</a:t>
            </a:r>
          </a:p>
          <a:p>
            <a:pPr lvl="1"/>
            <a:r>
              <a:rPr lang="en-US" sz="2400" dirty="0" smtClean="0"/>
              <a:t>Recycling </a:t>
            </a:r>
            <a:r>
              <a:rPr lang="en-US" sz="2400" dirty="0"/>
              <a:t>– </a:t>
            </a:r>
            <a:r>
              <a:rPr lang="en-US" sz="2400" dirty="0" smtClean="0"/>
              <a:t>reduces the use </a:t>
            </a:r>
            <a:r>
              <a:rPr lang="en-US" sz="2400" dirty="0"/>
              <a:t>of petroleum, water, wood, and nonrenewable </a:t>
            </a:r>
            <a:r>
              <a:rPr lang="en-US" sz="2400" dirty="0" smtClean="0"/>
              <a:t>resources.</a:t>
            </a:r>
          </a:p>
          <a:p>
            <a:pPr lvl="1"/>
            <a:r>
              <a:rPr lang="en-US" sz="2400" dirty="0" smtClean="0">
                <a:solidFill>
                  <a:schemeClr val="accent1">
                    <a:lumMod val="60000"/>
                    <a:lumOff val="40000"/>
                  </a:schemeClr>
                </a:solidFill>
              </a:rPr>
              <a:t>Sustainable </a:t>
            </a:r>
            <a:r>
              <a:rPr lang="en-US" sz="2400" dirty="0">
                <a:solidFill>
                  <a:schemeClr val="accent1">
                    <a:lumMod val="60000"/>
                    <a:lumOff val="40000"/>
                  </a:schemeClr>
                </a:solidFill>
              </a:rPr>
              <a:t>forestry</a:t>
            </a:r>
            <a:r>
              <a:rPr lang="en-US" sz="2400" dirty="0"/>
              <a:t> – planting of replacement trees and federal government protection of certain wildlife </a:t>
            </a:r>
            <a:r>
              <a:rPr lang="en-US" sz="2400" dirty="0" smtClean="0"/>
              <a:t>areas.</a:t>
            </a:r>
          </a:p>
          <a:p>
            <a:pPr lvl="1"/>
            <a:r>
              <a:rPr lang="en-US" sz="2400" dirty="0" smtClean="0"/>
              <a:t>Use </a:t>
            </a:r>
            <a:r>
              <a:rPr lang="en-US" sz="2400" dirty="0"/>
              <a:t>of more efficient and alternative energy </a:t>
            </a:r>
            <a:r>
              <a:rPr lang="en-US" sz="2400" dirty="0" smtClean="0"/>
              <a:t>practices.</a:t>
            </a:r>
          </a:p>
          <a:p>
            <a:pPr lvl="1"/>
            <a:r>
              <a:rPr lang="en-US" sz="2400" dirty="0" smtClean="0"/>
              <a:t>Urban </a:t>
            </a:r>
            <a:r>
              <a:rPr lang="en-US" sz="2400" dirty="0"/>
              <a:t>planning – use of mass transportation, green buildings, and adding parks and open </a:t>
            </a:r>
            <a:r>
              <a:rPr lang="en-US" sz="2400" dirty="0" smtClean="0"/>
              <a:t>spaces.</a:t>
            </a:r>
            <a:endParaRPr lang="en-US" sz="2400" dirty="0"/>
          </a:p>
          <a:p>
            <a:pPr marL="609750" lvl="1" indent="-285750">
              <a:buFont typeface="Arial" panose="020B0604020202020204" pitchFamily="34" charset="0"/>
              <a:buChar char="•"/>
            </a:pPr>
            <a:endParaRPr lang="en-US" sz="2000" dirty="0"/>
          </a:p>
          <a:p>
            <a:pPr lvl="1"/>
            <a:endParaRPr lang="en-US" sz="2200" dirty="0"/>
          </a:p>
        </p:txBody>
      </p:sp>
      <p:pic>
        <p:nvPicPr>
          <p:cNvPr id="6" name="Content Placeholder 2"/>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985916" y="1963271"/>
            <a:ext cx="3624893" cy="4424082"/>
          </a:xfrm>
        </p:spPr>
      </p:pic>
    </p:spTree>
    <p:extLst>
      <p:ext uri="{BB962C8B-B14F-4D97-AF65-F5344CB8AC3E}">
        <p14:creationId xmlns:p14="http://schemas.microsoft.com/office/powerpoint/2010/main" val="1100089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FOCUS LESSON : OVERVIEW OF Human Impact</a:t>
            </a:r>
            <a:br>
              <a:rPr lang="en-US" dirty="0" smtClean="0"/>
            </a:br>
            <a:r>
              <a:rPr lang="en-US" dirty="0" smtClean="0"/>
              <a:t>GUIDED PRACTICE</a:t>
            </a:r>
            <a:endParaRPr lang="en-US" dirty="0"/>
          </a:p>
        </p:txBody>
      </p:sp>
      <p:sp>
        <p:nvSpPr>
          <p:cNvPr id="5" name="Content Placeholder 4"/>
          <p:cNvSpPr>
            <a:spLocks noGrp="1"/>
          </p:cNvSpPr>
          <p:nvPr>
            <p:ph sz="half" idx="1"/>
          </p:nvPr>
        </p:nvSpPr>
        <p:spPr>
          <a:xfrm>
            <a:off x="581193" y="2228003"/>
            <a:ext cx="5422390" cy="4159350"/>
          </a:xfrm>
        </p:spPr>
        <p:txBody>
          <a:bodyPr anchor="t">
            <a:normAutofit/>
          </a:bodyPr>
          <a:lstStyle/>
          <a:p>
            <a:pPr marL="285750" indent="-285750">
              <a:buFont typeface="Arial" panose="020B0604020202020204" pitchFamily="34" charset="0"/>
              <a:buChar char="•"/>
            </a:pPr>
            <a:r>
              <a:rPr lang="en-US" sz="2000" dirty="0"/>
              <a:t>Read the summary of </a:t>
            </a:r>
            <a:r>
              <a:rPr lang="en-US" sz="2000" u="sng" dirty="0"/>
              <a:t>The Lorax.</a:t>
            </a:r>
          </a:p>
          <a:p>
            <a:pPr marL="285750" indent="-285750">
              <a:buFont typeface="Arial" panose="020B0604020202020204" pitchFamily="34" charset="0"/>
              <a:buChar char="•"/>
            </a:pPr>
            <a:r>
              <a:rPr lang="en-US" sz="2000" dirty="0" smtClean="0"/>
              <a:t>List </a:t>
            </a:r>
            <a:r>
              <a:rPr lang="en-US" sz="2000" dirty="0"/>
              <a:t>5 ways that the Once-</a:t>
            </a:r>
            <a:r>
              <a:rPr lang="en-US" sz="2000" dirty="0" err="1"/>
              <a:t>ler’s</a:t>
            </a:r>
            <a:r>
              <a:rPr lang="en-US" sz="2000" dirty="0"/>
              <a:t> actions affected the local environment or others living </a:t>
            </a:r>
            <a:r>
              <a:rPr lang="en-US" sz="2000" dirty="0" smtClean="0"/>
              <a:t>there.</a:t>
            </a:r>
            <a:endParaRPr lang="en-US" sz="2000" dirty="0"/>
          </a:p>
          <a:p>
            <a:pPr marL="285750" indent="-285750">
              <a:buFont typeface="Arial" panose="020B0604020202020204" pitchFamily="34" charset="0"/>
              <a:buChar char="•"/>
            </a:pPr>
            <a:r>
              <a:rPr lang="en-US" sz="2000" dirty="0"/>
              <a:t>Describe </a:t>
            </a:r>
            <a:r>
              <a:rPr lang="en-US" sz="2000" dirty="0" smtClean="0"/>
              <a:t>1 </a:t>
            </a:r>
            <a:r>
              <a:rPr lang="en-US" sz="2000" dirty="0"/>
              <a:t>way </a:t>
            </a:r>
            <a:r>
              <a:rPr lang="en-US" sz="2000" dirty="0" smtClean="0"/>
              <a:t>to </a:t>
            </a:r>
            <a:r>
              <a:rPr lang="en-US" sz="2000" dirty="0"/>
              <a:t>improve the area after the </a:t>
            </a:r>
            <a:r>
              <a:rPr lang="en-US" sz="2000" dirty="0" err="1"/>
              <a:t>Truffula</a:t>
            </a:r>
            <a:r>
              <a:rPr lang="en-US" sz="2000" dirty="0"/>
              <a:t> trees were gone (a sustainable practice</a:t>
            </a:r>
            <a:r>
              <a:rPr lang="en-US" sz="2000" dirty="0" smtClean="0"/>
              <a:t>).</a:t>
            </a:r>
          </a:p>
          <a:p>
            <a:pPr marL="285750" indent="-285750">
              <a:buFont typeface="Arial" panose="020B0604020202020204" pitchFamily="34" charset="0"/>
              <a:buChar char="•"/>
            </a:pPr>
            <a:endParaRPr lang="en-US" sz="2000" dirty="0"/>
          </a:p>
          <a:p>
            <a:pPr marL="0" indent="0">
              <a:buNone/>
            </a:pPr>
            <a:r>
              <a:rPr lang="en-US" sz="2000" dirty="0" smtClean="0"/>
              <a:t>	Also available on </a:t>
            </a:r>
            <a:r>
              <a:rPr lang="en-US" sz="2000" dirty="0" smtClean="0">
                <a:solidFill>
                  <a:schemeClr val="accent1">
                    <a:lumMod val="60000"/>
                    <a:lumOff val="40000"/>
                  </a:schemeClr>
                </a:solidFill>
                <a:hlinkClick r:id="rId2"/>
              </a:rPr>
              <a:t>video (original)</a:t>
            </a:r>
            <a:endParaRPr lang="en-US" sz="2000" dirty="0">
              <a:solidFill>
                <a:schemeClr val="accent1">
                  <a:lumMod val="60000"/>
                  <a:lumOff val="40000"/>
                </a:schemeClr>
              </a:solidFill>
            </a:endParaRPr>
          </a:p>
        </p:txBody>
      </p:sp>
      <p:pic>
        <p:nvPicPr>
          <p:cNvPr id="4098" name="Picture 2" descr="http://www.wrlsweb.org/desoto/wp-content/uploads/2015/04/lorax-movie.jpg"/>
          <p:cNvPicPr>
            <a:picLocks noGrp="1" noChangeAspect="1" noChangeArrowheads="1"/>
          </p:cNvPicPr>
          <p:nvPr>
            <p:ph sz="half" idx="2"/>
          </p:nvPr>
        </p:nvPicPr>
        <p:blipFill rotWithShape="1">
          <a:blip r:embed="rId3" cstate="print">
            <a:extLst>
              <a:ext uri="{28A0092B-C50C-407E-A947-70E740481C1C}">
                <a14:useLocalDpi xmlns:a14="http://schemas.microsoft.com/office/drawing/2010/main" val="0"/>
              </a:ext>
            </a:extLst>
          </a:blip>
          <a:srcRect l="11613" t="2888" r="11022"/>
          <a:stretch/>
        </p:blipFill>
        <p:spPr bwMode="auto">
          <a:xfrm>
            <a:off x="6185647" y="2228003"/>
            <a:ext cx="5156221" cy="4045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228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FOCUS LESSON : OVERVIEW OF Human Impact</a:t>
            </a:r>
            <a:br>
              <a:rPr lang="en-US" dirty="0" smtClean="0"/>
            </a:br>
            <a:r>
              <a:rPr lang="en-US" dirty="0" smtClean="0"/>
              <a:t>Independent Practice</a:t>
            </a:r>
            <a:endParaRPr lang="en-US" dirty="0"/>
          </a:p>
        </p:txBody>
      </p:sp>
      <p:sp>
        <p:nvSpPr>
          <p:cNvPr id="5" name="Content Placeholder 4"/>
          <p:cNvSpPr>
            <a:spLocks noGrp="1"/>
          </p:cNvSpPr>
          <p:nvPr>
            <p:ph idx="1"/>
          </p:nvPr>
        </p:nvSpPr>
        <p:spPr>
          <a:xfrm>
            <a:off x="581192" y="2057400"/>
            <a:ext cx="11029615" cy="4356847"/>
          </a:xfrm>
        </p:spPr>
        <p:txBody>
          <a:bodyPr anchor="t">
            <a:normAutofit/>
          </a:bodyPr>
          <a:lstStyle/>
          <a:p>
            <a:pPr marL="457200" indent="-457200">
              <a:buFont typeface="+mj-lt"/>
              <a:buAutoNum type="arabicPeriod"/>
            </a:pPr>
            <a:r>
              <a:rPr lang="en-US" sz="2000" dirty="0"/>
              <a:t>Whaling was a very profitable profession until whale populations crashed. The global community came together to enact a ban on whaling. However, Japan and Norway have not agreed to stop whaling. </a:t>
            </a:r>
            <a:r>
              <a:rPr lang="en-US" sz="2000" dirty="0" smtClean="0"/>
              <a:t>What are the </a:t>
            </a:r>
            <a:r>
              <a:rPr lang="en-US" sz="2000" dirty="0"/>
              <a:t>likely </a:t>
            </a:r>
            <a:r>
              <a:rPr lang="en-US" sz="2000" dirty="0" smtClean="0"/>
              <a:t>consequences </a:t>
            </a:r>
            <a:r>
              <a:rPr lang="en-US" sz="2000" dirty="0"/>
              <a:t>of </a:t>
            </a:r>
            <a:r>
              <a:rPr lang="en-US" sz="2000" dirty="0" smtClean="0"/>
              <a:t>their </a:t>
            </a:r>
            <a:r>
              <a:rPr lang="en-US" sz="2000" dirty="0"/>
              <a:t>decision</a:t>
            </a:r>
            <a:r>
              <a:rPr lang="en-US" sz="2000" dirty="0" smtClean="0"/>
              <a:t>?</a:t>
            </a:r>
          </a:p>
          <a:p>
            <a:pPr marL="457200" indent="-457200">
              <a:buFont typeface="+mj-lt"/>
              <a:buAutoNum type="arabicPeriod"/>
            </a:pPr>
            <a:r>
              <a:rPr lang="en-US" sz="2000" dirty="0"/>
              <a:t>When fertilizers run off farmland into streams and ponds, the nitrogen content of the water increases. This can lead to rapid growth of algae in a process called </a:t>
            </a:r>
            <a:r>
              <a:rPr lang="en-US" sz="2000" dirty="0">
                <a:solidFill>
                  <a:schemeClr val="accent1">
                    <a:lumMod val="60000"/>
                    <a:lumOff val="40000"/>
                  </a:schemeClr>
                </a:solidFill>
              </a:rPr>
              <a:t>eutrophication</a:t>
            </a:r>
            <a:r>
              <a:rPr lang="en-US" sz="2000" dirty="0"/>
              <a:t>. How can this process affect other organisms in the water</a:t>
            </a:r>
            <a:r>
              <a:rPr lang="en-US" sz="2000" dirty="0" smtClean="0"/>
              <a:t>? (Utilize your textbook glossary)</a:t>
            </a:r>
          </a:p>
          <a:p>
            <a:pPr marL="457200" indent="-457200">
              <a:buFont typeface="+mj-lt"/>
              <a:buAutoNum type="arabicPeriod"/>
            </a:pPr>
            <a:r>
              <a:rPr lang="en-US" sz="2000" dirty="0"/>
              <a:t>DDT and other pesticides used over 50 years ago are still affecting the environment today. Scientists have found these substances in recent glacier runoff. Glacier runoff occurs during the summer, when precipitation that has fallen on glaciers during the winter is released. Ice layers from existing glaciers have been analyzed. The results of this analysis show that the concentrations of DDT and other pesticides were highest about 10 years after the use of these substances was banned. </a:t>
            </a:r>
            <a:r>
              <a:rPr lang="en-US" sz="2000" dirty="0" smtClean="0"/>
              <a:t>What does this information tell us?</a:t>
            </a:r>
            <a:endParaRPr lang="en-US" sz="2000" dirty="0"/>
          </a:p>
        </p:txBody>
      </p:sp>
    </p:spTree>
    <p:extLst>
      <p:ext uri="{BB962C8B-B14F-4D97-AF65-F5344CB8AC3E}">
        <p14:creationId xmlns:p14="http://schemas.microsoft.com/office/powerpoint/2010/main" val="2480173841"/>
      </p:ext>
    </p:extLst>
  </p:cSld>
  <p:clrMapOvr>
    <a:masterClrMapping/>
  </p:clrMapOvr>
</p:sld>
</file>

<file path=ppt/theme/theme1.xml><?xml version="1.0" encoding="utf-8"?>
<a:theme xmlns:a="http://schemas.openxmlformats.org/drawingml/2006/main" name="Dividend">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47</TotalTime>
  <Words>616</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Wingdings 2</vt:lpstr>
      <vt:lpstr>Dividend</vt:lpstr>
      <vt:lpstr>FOCUS LESSON : OVERVIEW OF Human Impact INTRODUCTION</vt:lpstr>
      <vt:lpstr>FOCUS LESSON : OVERVIEW OF Human Impact EXPLICIT INSTRUCTION</vt:lpstr>
      <vt:lpstr>FOCUS LESSON : OVERVIEW OF Human Impact EXPLICIT INSTRUCTION</vt:lpstr>
      <vt:lpstr>FOCUS LESSON : OVERVIEW OF Human Impact EXPLICIT INSTRUCTION</vt:lpstr>
      <vt:lpstr>FOCUS LESSON : OVERVIEW OF Human Impact GUIDED PRACTICE</vt:lpstr>
      <vt:lpstr>FOCUS LESSON : OVERVIEW OF Human Impact Independent Practice</vt:lpstr>
    </vt:vector>
  </TitlesOfParts>
  <Company>Duval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LESSON : Human Impact INTRODUCTION</dc:title>
  <dc:creator>Ison, Steven P.</dc:creator>
  <cp:lastModifiedBy>Ison, Steven P.</cp:lastModifiedBy>
  <cp:revision>6</cp:revision>
  <dcterms:created xsi:type="dcterms:W3CDTF">2016-04-05T13:15:57Z</dcterms:created>
  <dcterms:modified xsi:type="dcterms:W3CDTF">2016-04-05T14:03:35Z</dcterms:modified>
</cp:coreProperties>
</file>