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767" autoAdjust="0"/>
  </p:normalViewPr>
  <p:slideViewPr>
    <p:cSldViewPr snapToGrid="0">
      <p:cViewPr varScale="1">
        <p:scale>
          <a:sx n="69" d="100"/>
          <a:sy n="69" d="100"/>
        </p:scale>
        <p:origin x="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6715F-23B7-48A6-B1DF-CCDA3CE0EBD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CB03D-C140-454F-BC06-52C1087EF93A}">
      <dgm:prSet phldrT="[Text]"/>
      <dgm:spPr/>
      <dgm:t>
        <a:bodyPr/>
        <a:lstStyle/>
        <a:p>
          <a:r>
            <a:rPr lang="en-US" dirty="0" smtClean="0"/>
            <a:t>Atmosphere</a:t>
          </a:r>
          <a:endParaRPr lang="en-US" dirty="0"/>
        </a:p>
      </dgm:t>
    </dgm:pt>
    <dgm:pt modelId="{754E1C21-CABD-4D25-97C0-88B9EC821999}" type="parTrans" cxnId="{1723C4AF-7558-4361-8D29-983AB2AEAA8F}">
      <dgm:prSet/>
      <dgm:spPr/>
      <dgm:t>
        <a:bodyPr/>
        <a:lstStyle/>
        <a:p>
          <a:endParaRPr lang="en-US"/>
        </a:p>
      </dgm:t>
    </dgm:pt>
    <dgm:pt modelId="{A82955B7-3DAB-4D97-A33D-C03BDF22104D}" type="sibTrans" cxnId="{1723C4AF-7558-4361-8D29-983AB2AEAA8F}">
      <dgm:prSet/>
      <dgm:spPr/>
      <dgm:t>
        <a:bodyPr/>
        <a:lstStyle/>
        <a:p>
          <a:endParaRPr lang="en-US"/>
        </a:p>
      </dgm:t>
    </dgm:pt>
    <dgm:pt modelId="{7F09E1D3-2C48-41BF-8E9F-98B0C4FEEA07}">
      <dgm:prSet phldrT="[Text]"/>
      <dgm:spPr/>
      <dgm:t>
        <a:bodyPr/>
        <a:lstStyle/>
        <a:p>
          <a:r>
            <a:rPr lang="en-US" dirty="0" smtClean="0"/>
            <a:t>Hydrosphere</a:t>
          </a:r>
          <a:endParaRPr lang="en-US" dirty="0"/>
        </a:p>
      </dgm:t>
    </dgm:pt>
    <dgm:pt modelId="{7B4D7931-8FBA-4117-8E83-D89856474F7C}" type="parTrans" cxnId="{F1EEC15E-D5DB-4981-914B-3C86319C9532}">
      <dgm:prSet/>
      <dgm:spPr/>
      <dgm:t>
        <a:bodyPr/>
        <a:lstStyle/>
        <a:p>
          <a:endParaRPr lang="en-US"/>
        </a:p>
      </dgm:t>
    </dgm:pt>
    <dgm:pt modelId="{72933C97-FC7F-4DBD-BBA9-415BF773E31C}" type="sibTrans" cxnId="{F1EEC15E-D5DB-4981-914B-3C86319C9532}">
      <dgm:prSet/>
      <dgm:spPr/>
      <dgm:t>
        <a:bodyPr/>
        <a:lstStyle/>
        <a:p>
          <a:endParaRPr lang="en-US"/>
        </a:p>
      </dgm:t>
    </dgm:pt>
    <dgm:pt modelId="{3F3B32C1-1227-4BF9-A1D4-264379BB0BA6}">
      <dgm:prSet phldrT="[Text]"/>
      <dgm:spPr/>
      <dgm:t>
        <a:bodyPr/>
        <a:lstStyle/>
        <a:p>
          <a:r>
            <a:rPr lang="en-US" dirty="0" smtClean="0"/>
            <a:t>Geosphere</a:t>
          </a:r>
          <a:endParaRPr lang="en-US" dirty="0"/>
        </a:p>
      </dgm:t>
    </dgm:pt>
    <dgm:pt modelId="{CDFF4C64-0F32-4451-B8BD-29129C1431DB}" type="parTrans" cxnId="{FAFFEF5B-F8BE-4B73-A0E5-49B709511316}">
      <dgm:prSet/>
      <dgm:spPr/>
      <dgm:t>
        <a:bodyPr/>
        <a:lstStyle/>
        <a:p>
          <a:endParaRPr lang="en-US"/>
        </a:p>
      </dgm:t>
    </dgm:pt>
    <dgm:pt modelId="{6B5E4049-69D3-4E15-A2CF-880849D542D2}" type="sibTrans" cxnId="{FAFFEF5B-F8BE-4B73-A0E5-49B709511316}">
      <dgm:prSet/>
      <dgm:spPr/>
      <dgm:t>
        <a:bodyPr/>
        <a:lstStyle/>
        <a:p>
          <a:endParaRPr lang="en-US"/>
        </a:p>
      </dgm:t>
    </dgm:pt>
    <dgm:pt modelId="{9A333F07-AB2C-4946-B8E0-C2BF54EF61E3}" type="pres">
      <dgm:prSet presAssocID="{2DC6715F-23B7-48A6-B1DF-CCDA3CE0EB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D4FF6-F9C0-4CC8-870B-9D4C5B320B5E}" type="pres">
      <dgm:prSet presAssocID="{9B4CB03D-C140-454F-BC06-52C1087EF9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295B4-205E-43C4-95E1-F96381A287A6}" type="pres">
      <dgm:prSet presAssocID="{A82955B7-3DAB-4D97-A33D-C03BDF22104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753ADC3-18A5-4E26-9B32-F6D8CA92EE6F}" type="pres">
      <dgm:prSet presAssocID="{A82955B7-3DAB-4D97-A33D-C03BDF22104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E3B8540-9818-4296-9EC7-001F6717BA96}" type="pres">
      <dgm:prSet presAssocID="{7F09E1D3-2C48-41BF-8E9F-98B0C4FEEA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66149-9F6D-479C-B23F-EE3DEAC412D9}" type="pres">
      <dgm:prSet presAssocID="{72933C97-FC7F-4DBD-BBA9-415BF773E31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2559E55-089B-49E4-AF2F-604E7CEAEDCE}" type="pres">
      <dgm:prSet presAssocID="{72933C97-FC7F-4DBD-BBA9-415BF773E31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53A6538-4747-43CF-9A2C-6BF09AD47E23}" type="pres">
      <dgm:prSet presAssocID="{3F3B32C1-1227-4BF9-A1D4-264379BB0B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4D3B7-BA27-42F4-AA21-64172D587EAE}" type="pres">
      <dgm:prSet presAssocID="{6B5E4049-69D3-4E15-A2CF-880849D542D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BB7D2E6-94B6-4962-9B4E-17A8E4B5C433}" type="pres">
      <dgm:prSet presAssocID="{6B5E4049-69D3-4E15-A2CF-880849D542D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1E1B473-7200-4739-A433-17D21B612F35}" type="presOf" srcId="{6B5E4049-69D3-4E15-A2CF-880849D542D2}" destId="{8BB7D2E6-94B6-4962-9B4E-17A8E4B5C433}" srcOrd="1" destOrd="0" presId="urn:microsoft.com/office/officeart/2005/8/layout/cycle7"/>
    <dgm:cxn modelId="{FAFFEF5B-F8BE-4B73-A0E5-49B709511316}" srcId="{2DC6715F-23B7-48A6-B1DF-CCDA3CE0EBD7}" destId="{3F3B32C1-1227-4BF9-A1D4-264379BB0BA6}" srcOrd="2" destOrd="0" parTransId="{CDFF4C64-0F32-4451-B8BD-29129C1431DB}" sibTransId="{6B5E4049-69D3-4E15-A2CF-880849D542D2}"/>
    <dgm:cxn modelId="{98A2E380-3A80-486E-8977-C9CDBEA4F0B0}" type="presOf" srcId="{72933C97-FC7F-4DBD-BBA9-415BF773E31C}" destId="{22559E55-089B-49E4-AF2F-604E7CEAEDCE}" srcOrd="1" destOrd="0" presId="urn:microsoft.com/office/officeart/2005/8/layout/cycle7"/>
    <dgm:cxn modelId="{B75B906B-E47B-4837-B33C-8D49F23E72CA}" type="presOf" srcId="{9B4CB03D-C140-454F-BC06-52C1087EF93A}" destId="{D33D4FF6-F9C0-4CC8-870B-9D4C5B320B5E}" srcOrd="0" destOrd="0" presId="urn:microsoft.com/office/officeart/2005/8/layout/cycle7"/>
    <dgm:cxn modelId="{320C86A2-9AFD-4AB4-9C67-71DA4F83313F}" type="presOf" srcId="{A82955B7-3DAB-4D97-A33D-C03BDF22104D}" destId="{C753ADC3-18A5-4E26-9B32-F6D8CA92EE6F}" srcOrd="1" destOrd="0" presId="urn:microsoft.com/office/officeart/2005/8/layout/cycle7"/>
    <dgm:cxn modelId="{B094DB6C-E15B-4597-8953-ABD141F7B1F8}" type="presOf" srcId="{6B5E4049-69D3-4E15-A2CF-880849D542D2}" destId="{BE34D3B7-BA27-42F4-AA21-64172D587EAE}" srcOrd="0" destOrd="0" presId="urn:microsoft.com/office/officeart/2005/8/layout/cycle7"/>
    <dgm:cxn modelId="{AC26A699-5A1D-43A2-9E79-8E7E277075D4}" type="presOf" srcId="{3F3B32C1-1227-4BF9-A1D4-264379BB0BA6}" destId="{C53A6538-4747-43CF-9A2C-6BF09AD47E23}" srcOrd="0" destOrd="0" presId="urn:microsoft.com/office/officeart/2005/8/layout/cycle7"/>
    <dgm:cxn modelId="{F1EEC15E-D5DB-4981-914B-3C86319C9532}" srcId="{2DC6715F-23B7-48A6-B1DF-CCDA3CE0EBD7}" destId="{7F09E1D3-2C48-41BF-8E9F-98B0C4FEEA07}" srcOrd="1" destOrd="0" parTransId="{7B4D7931-8FBA-4117-8E83-D89856474F7C}" sibTransId="{72933C97-FC7F-4DBD-BBA9-415BF773E31C}"/>
    <dgm:cxn modelId="{E4CEECF7-4E3E-4636-97CE-E9BBE63EADA5}" type="presOf" srcId="{2DC6715F-23B7-48A6-B1DF-CCDA3CE0EBD7}" destId="{9A333F07-AB2C-4946-B8E0-C2BF54EF61E3}" srcOrd="0" destOrd="0" presId="urn:microsoft.com/office/officeart/2005/8/layout/cycle7"/>
    <dgm:cxn modelId="{607722FF-5503-4655-9525-1A5C371B7F5C}" type="presOf" srcId="{72933C97-FC7F-4DBD-BBA9-415BF773E31C}" destId="{61466149-9F6D-479C-B23F-EE3DEAC412D9}" srcOrd="0" destOrd="0" presId="urn:microsoft.com/office/officeart/2005/8/layout/cycle7"/>
    <dgm:cxn modelId="{C9AA48C3-1C78-4CB4-96D4-6F24207C59EC}" type="presOf" srcId="{A82955B7-3DAB-4D97-A33D-C03BDF22104D}" destId="{C9D295B4-205E-43C4-95E1-F96381A287A6}" srcOrd="0" destOrd="0" presId="urn:microsoft.com/office/officeart/2005/8/layout/cycle7"/>
    <dgm:cxn modelId="{F2C8BE04-D261-4308-8767-663AE0D426BF}" type="presOf" srcId="{7F09E1D3-2C48-41BF-8E9F-98B0C4FEEA07}" destId="{0E3B8540-9818-4296-9EC7-001F6717BA96}" srcOrd="0" destOrd="0" presId="urn:microsoft.com/office/officeart/2005/8/layout/cycle7"/>
    <dgm:cxn modelId="{1723C4AF-7558-4361-8D29-983AB2AEAA8F}" srcId="{2DC6715F-23B7-48A6-B1DF-CCDA3CE0EBD7}" destId="{9B4CB03D-C140-454F-BC06-52C1087EF93A}" srcOrd="0" destOrd="0" parTransId="{754E1C21-CABD-4D25-97C0-88B9EC821999}" sibTransId="{A82955B7-3DAB-4D97-A33D-C03BDF22104D}"/>
    <dgm:cxn modelId="{AD30030B-07AF-46DA-9123-228BCF1B915E}" type="presParOf" srcId="{9A333F07-AB2C-4946-B8E0-C2BF54EF61E3}" destId="{D33D4FF6-F9C0-4CC8-870B-9D4C5B320B5E}" srcOrd="0" destOrd="0" presId="urn:microsoft.com/office/officeart/2005/8/layout/cycle7"/>
    <dgm:cxn modelId="{4436569C-BAD5-46B7-AF13-F1B54776345D}" type="presParOf" srcId="{9A333F07-AB2C-4946-B8E0-C2BF54EF61E3}" destId="{C9D295B4-205E-43C4-95E1-F96381A287A6}" srcOrd="1" destOrd="0" presId="urn:microsoft.com/office/officeart/2005/8/layout/cycle7"/>
    <dgm:cxn modelId="{8356F4F0-B431-4665-A802-229F2C5104EA}" type="presParOf" srcId="{C9D295B4-205E-43C4-95E1-F96381A287A6}" destId="{C753ADC3-18A5-4E26-9B32-F6D8CA92EE6F}" srcOrd="0" destOrd="0" presId="urn:microsoft.com/office/officeart/2005/8/layout/cycle7"/>
    <dgm:cxn modelId="{B6213EE0-6B44-4530-AEE3-DC6C41AC9984}" type="presParOf" srcId="{9A333F07-AB2C-4946-B8E0-C2BF54EF61E3}" destId="{0E3B8540-9818-4296-9EC7-001F6717BA96}" srcOrd="2" destOrd="0" presId="urn:microsoft.com/office/officeart/2005/8/layout/cycle7"/>
    <dgm:cxn modelId="{48F2D441-3855-4575-ACF3-086ED323701D}" type="presParOf" srcId="{9A333F07-AB2C-4946-B8E0-C2BF54EF61E3}" destId="{61466149-9F6D-479C-B23F-EE3DEAC412D9}" srcOrd="3" destOrd="0" presId="urn:microsoft.com/office/officeart/2005/8/layout/cycle7"/>
    <dgm:cxn modelId="{11497BA0-D1B0-4E24-ADB5-EA3559109C93}" type="presParOf" srcId="{61466149-9F6D-479C-B23F-EE3DEAC412D9}" destId="{22559E55-089B-49E4-AF2F-604E7CEAEDCE}" srcOrd="0" destOrd="0" presId="urn:microsoft.com/office/officeart/2005/8/layout/cycle7"/>
    <dgm:cxn modelId="{50AAD726-76B6-4183-80FF-CC67EAC78632}" type="presParOf" srcId="{9A333F07-AB2C-4946-B8E0-C2BF54EF61E3}" destId="{C53A6538-4747-43CF-9A2C-6BF09AD47E23}" srcOrd="4" destOrd="0" presId="urn:microsoft.com/office/officeart/2005/8/layout/cycle7"/>
    <dgm:cxn modelId="{184584E7-4C0D-4BA9-B810-9E7AF72844DA}" type="presParOf" srcId="{9A333F07-AB2C-4946-B8E0-C2BF54EF61E3}" destId="{BE34D3B7-BA27-42F4-AA21-64172D587EAE}" srcOrd="5" destOrd="0" presId="urn:microsoft.com/office/officeart/2005/8/layout/cycle7"/>
    <dgm:cxn modelId="{2ECB8D18-A6FF-4BFC-B3BA-72BC600A219D}" type="presParOf" srcId="{BE34D3B7-BA27-42F4-AA21-64172D587EAE}" destId="{8BB7D2E6-94B6-4962-9B4E-17A8E4B5C4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D4FF6-F9C0-4CC8-870B-9D4C5B320B5E}">
      <dsp:nvSpPr>
        <dsp:cNvPr id="0" name=""/>
        <dsp:cNvSpPr/>
      </dsp:nvSpPr>
      <dsp:spPr>
        <a:xfrm>
          <a:off x="1481157" y="259470"/>
          <a:ext cx="1792247" cy="896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Atmosphere</a:t>
          </a:r>
          <a:endParaRPr lang="en-US" sz="2100" kern="1200" dirty="0"/>
        </a:p>
      </dsp:txBody>
      <dsp:txXfrm>
        <a:off x="1507404" y="285717"/>
        <a:ext cx="1739753" cy="843629"/>
      </dsp:txXfrm>
    </dsp:sp>
    <dsp:sp modelId="{C9D295B4-205E-43C4-95E1-F96381A287A6}">
      <dsp:nvSpPr>
        <dsp:cNvPr id="0" name=""/>
        <dsp:cNvSpPr/>
      </dsp:nvSpPr>
      <dsp:spPr>
        <a:xfrm rot="3600000">
          <a:off x="2650218" y="1832315"/>
          <a:ext cx="933994" cy="313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744311" y="1895044"/>
        <a:ext cx="745808" cy="188185"/>
      </dsp:txXfrm>
    </dsp:sp>
    <dsp:sp modelId="{0E3B8540-9818-4296-9EC7-001F6717BA96}">
      <dsp:nvSpPr>
        <dsp:cNvPr id="0" name=""/>
        <dsp:cNvSpPr/>
      </dsp:nvSpPr>
      <dsp:spPr>
        <a:xfrm>
          <a:off x="2961027" y="2822680"/>
          <a:ext cx="1792247" cy="896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Hydrosphere</a:t>
          </a:r>
          <a:endParaRPr lang="en-US" sz="2100" kern="1200" dirty="0"/>
        </a:p>
      </dsp:txBody>
      <dsp:txXfrm>
        <a:off x="2987274" y="2848927"/>
        <a:ext cx="1739753" cy="843629"/>
      </dsp:txXfrm>
    </dsp:sp>
    <dsp:sp modelId="{61466149-9F6D-479C-B23F-EE3DEAC412D9}">
      <dsp:nvSpPr>
        <dsp:cNvPr id="0" name=""/>
        <dsp:cNvSpPr/>
      </dsp:nvSpPr>
      <dsp:spPr>
        <a:xfrm rot="10800000">
          <a:off x="1910283" y="3113921"/>
          <a:ext cx="933994" cy="313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004376" y="3176650"/>
        <a:ext cx="745808" cy="188185"/>
      </dsp:txXfrm>
    </dsp:sp>
    <dsp:sp modelId="{C53A6538-4747-43CF-9A2C-6BF09AD47E23}">
      <dsp:nvSpPr>
        <dsp:cNvPr id="0" name=""/>
        <dsp:cNvSpPr/>
      </dsp:nvSpPr>
      <dsp:spPr>
        <a:xfrm>
          <a:off x="1287" y="2822680"/>
          <a:ext cx="1792247" cy="896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Geosphere</a:t>
          </a:r>
          <a:endParaRPr lang="en-US" sz="2100" kern="1200" dirty="0"/>
        </a:p>
      </dsp:txBody>
      <dsp:txXfrm>
        <a:off x="27534" y="2848927"/>
        <a:ext cx="1739753" cy="843629"/>
      </dsp:txXfrm>
    </dsp:sp>
    <dsp:sp modelId="{BE34D3B7-BA27-42F4-AA21-64172D587EAE}">
      <dsp:nvSpPr>
        <dsp:cNvPr id="0" name=""/>
        <dsp:cNvSpPr/>
      </dsp:nvSpPr>
      <dsp:spPr>
        <a:xfrm rot="18000000">
          <a:off x="1170348" y="1832315"/>
          <a:ext cx="933994" cy="313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264441" y="1895044"/>
        <a:ext cx="745808" cy="18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4D0E-2166-4A0F-A3BE-DE0C80F0F05C}" type="datetimeFigureOut">
              <a:rPr lang="en-US" smtClean="0"/>
              <a:t>12/09/2015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167D-F836-48A7-B7A0-169F14EE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167D-F836-48A7-B7A0-169F14EE52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167D-F836-48A7-B7A0-169F14EE5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167D-F836-48A7-B7A0-169F14EE5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9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167D-F836-48A7-B7A0-169F14EE5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A5B7-502A-413E-836D-5D513507E96C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D763-D544-4A88-882A-F147332C05B0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5473-5E54-49DE-88A7-B2CC089745F2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67AC-3334-473E-925D-51A09944C33A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560E07-97F0-4A5A-A8AA-96705E0A2712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C0C3-C1F1-49A1-8B9A-2DD1720436B1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8AB0-937C-4DC0-A4BA-15410EE41A39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9156-18AE-45E9-9BB4-52151E57E450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F3B-A5DA-4B0D-9A5B-37F2C0266D4F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F12-CE25-410F-8DAF-4481D2F9791E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F04-98AE-4A5B-9FD8-52F39AE88183}" type="datetime1">
              <a:rPr lang="en-US" smtClean="0"/>
              <a:t>12/09/2015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C16FA14-B209-4D5D-82FF-A3F6BB277FA6}" type="datetime1">
              <a:rPr lang="en-US" smtClean="0"/>
              <a:t>12/09/2015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S6e11NBwi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Cycles of Matter Focus Lesson</a:t>
            </a:r>
            <a:br>
              <a:rPr lang="en-US" sz="4400" dirty="0" smtClean="0"/>
            </a:br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carbon atom in your fingernail today might have helped make up the muscle of a cow a year ago, may have belonged to a blade of grass a month before that,  and may have been part of a dinosaur’s tooth 100 million years ago.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Considering the above paragraph, briefly describe how you think matter moves through the ecosystem.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http://www.toptenz.net/wp-content/uploads/2010/07/cow-in-the-fie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2194560"/>
            <a:ext cx="4983480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Cycles of Matter Focus Lesson</a:t>
            </a:r>
            <a:br>
              <a:rPr lang="en-US" sz="4400" dirty="0"/>
            </a:br>
            <a:r>
              <a:rPr lang="en-US" sz="4400" dirty="0"/>
              <a:t>Explicit Instruction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2679192" cy="3977640"/>
          </a:xfrm>
        </p:spPr>
        <p:txBody>
          <a:bodyPr/>
          <a:lstStyle/>
          <a:p>
            <a:r>
              <a:rPr lang="en-US" dirty="0" smtClean="0"/>
              <a:t>Matter may be transformed from one type to another, but may not be created or destroyed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Law of Conservation of Matter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" name="2S6e11NBwiw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6888" y="2194560"/>
            <a:ext cx="7071360" cy="39776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Cycles of Matter Focus </a:t>
            </a:r>
            <a:r>
              <a:rPr lang="en-US" sz="4400" dirty="0" smtClean="0"/>
              <a:t>Lesson</a:t>
            </a:r>
            <a:br>
              <a:rPr lang="en-US" sz="4400" dirty="0" smtClean="0"/>
            </a:br>
            <a:r>
              <a:rPr lang="en-US" sz="4400" dirty="0" smtClean="0"/>
              <a:t>Explicit Instruction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Nutrients</a:t>
            </a:r>
            <a:r>
              <a:rPr lang="en-US" dirty="0" smtClean="0"/>
              <a:t> are matter that organisms require for their life processes.</a:t>
            </a:r>
          </a:p>
          <a:p>
            <a:r>
              <a:rPr lang="en-US" dirty="0" smtClean="0"/>
              <a:t>Nutrients – such as carbon, oxygen, phosphorus, and nitrogen – circulate in our environment through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biogeochemical cycles</a:t>
            </a:r>
            <a:r>
              <a:rPr lang="en-US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2054" name="Picture 6" descr="http://northbiomes.weebly.com/uploads/2/4/3/4/24341505/5893596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67" y="2194560"/>
            <a:ext cx="5059681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Cycles of Matter Focus Lesson</a:t>
            </a:r>
            <a:br>
              <a:rPr lang="en-US" sz="4400" dirty="0" smtClean="0"/>
            </a:br>
            <a:r>
              <a:rPr lang="en-US" sz="4400" dirty="0" smtClean="0"/>
              <a:t>Explicit Instruction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3227832" cy="3977640"/>
          </a:xfrm>
        </p:spPr>
        <p:txBody>
          <a:bodyPr/>
          <a:lstStyle/>
          <a:p>
            <a:r>
              <a:rPr lang="en-US" dirty="0" smtClean="0"/>
              <a:t>Producers play vital roles in the cycling of carbon through the environment.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35" y="2194560"/>
            <a:ext cx="6350213" cy="4443349"/>
          </a:xfrm>
        </p:spPr>
      </p:pic>
    </p:spTree>
    <p:extLst>
      <p:ext uri="{BB962C8B-B14F-4D97-AF65-F5344CB8AC3E}">
        <p14:creationId xmlns:p14="http://schemas.microsoft.com/office/powerpoint/2010/main" val="36623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Cycles of Matter Focus Lesson</a:t>
            </a:r>
            <a:br>
              <a:rPr lang="en-US" sz="4400" dirty="0" smtClean="0"/>
            </a:br>
            <a:r>
              <a:rPr lang="en-US" sz="4400" dirty="0" smtClean="0"/>
              <a:t>Explicit Instruction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3227832" cy="3977640"/>
          </a:xfrm>
        </p:spPr>
        <p:txBody>
          <a:bodyPr/>
          <a:lstStyle/>
          <a:p>
            <a:r>
              <a:rPr lang="en-US" dirty="0" smtClean="0"/>
              <a:t>The nitrogen cycle relies on bacteria that make nitrogen useful to organisms and bacteria that can return it to the atmosphere.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2093976"/>
            <a:ext cx="5672328" cy="4441458"/>
          </a:xfrm>
        </p:spPr>
      </p:pic>
    </p:spTree>
    <p:extLst>
      <p:ext uri="{BB962C8B-B14F-4D97-AF65-F5344CB8AC3E}">
        <p14:creationId xmlns:p14="http://schemas.microsoft.com/office/powerpoint/2010/main" val="32636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Cycles of Matter Focus </a:t>
            </a:r>
            <a:r>
              <a:rPr lang="en-US" sz="4400" dirty="0" smtClean="0"/>
              <a:t>Lesson</a:t>
            </a:r>
            <a:br>
              <a:rPr lang="en-US" sz="4400" dirty="0" smtClean="0"/>
            </a:br>
            <a:r>
              <a:rPr lang="en-US" sz="4400" dirty="0" smtClean="0"/>
              <a:t>Guided Practice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462272" cy="3977640"/>
          </a:xfrm>
        </p:spPr>
        <p:txBody>
          <a:bodyPr>
            <a:normAutofit/>
          </a:bodyPr>
          <a:lstStyle/>
          <a:p>
            <a:r>
              <a:rPr lang="en-US" dirty="0" smtClean="0"/>
              <a:t>Draw a diagram of the carbon cycle using arrows to show how carbon flows from one sphere to the next.</a:t>
            </a:r>
          </a:p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Cellular Respiration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1"/>
            <a:r>
              <a:rPr lang="en-US" dirty="0" smtClean="0"/>
              <a:t>Burning of </a:t>
            </a:r>
            <a:r>
              <a:rPr lang="en-US" dirty="0"/>
              <a:t>f</a:t>
            </a:r>
            <a:r>
              <a:rPr lang="en-US" dirty="0" smtClean="0"/>
              <a:t>ossil </a:t>
            </a:r>
            <a:r>
              <a:rPr lang="en-US" dirty="0"/>
              <a:t>f</a:t>
            </a:r>
            <a:r>
              <a:rPr lang="en-US" dirty="0" smtClean="0"/>
              <a:t>uels</a:t>
            </a:r>
          </a:p>
          <a:p>
            <a:pPr lvl="1"/>
            <a:r>
              <a:rPr lang="en-US" dirty="0" smtClean="0"/>
              <a:t>Ocean-Atmosphere exchange</a:t>
            </a:r>
          </a:p>
          <a:p>
            <a:pPr lvl="1"/>
            <a:r>
              <a:rPr lang="en-US" dirty="0" smtClean="0"/>
              <a:t>Weathering</a:t>
            </a:r>
          </a:p>
          <a:p>
            <a:pPr lvl="1"/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Mining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www.mbari.org/earth/2014/lessons/HABs/A_Carbon_Cycle/Carbon-Cycle-Game/CarbonCycleDrawingBlan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221" y="2194560"/>
            <a:ext cx="5424027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2453640"/>
            <a:ext cx="20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1600" y="4526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HYDROSPHERE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27420" y="5196840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GEOSPHERE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Cycles of Matter Focus </a:t>
            </a:r>
            <a:r>
              <a:rPr lang="en-US" sz="4400" dirty="0" smtClean="0"/>
              <a:t>Lesson</a:t>
            </a:r>
            <a:br>
              <a:rPr lang="en-US" sz="4400" dirty="0" smtClean="0"/>
            </a:br>
            <a:r>
              <a:rPr lang="en-US" sz="4400" dirty="0" smtClean="0"/>
              <a:t>Independent Practice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how photosynthesis and cellular respiration help drive the carbon cycle.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a multi-directional flow diagram (as shown to the right), explain how the atmosphere, geosphere, and hydrosphere play a role in the water cycle.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the role nitrogen fixation, nitrification, and denitrification play in the nitrogen cycle.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1412477"/>
              </p:ext>
            </p:extLst>
          </p:nvPr>
        </p:nvGraphicFramePr>
        <p:xfrm>
          <a:off x="6364288" y="2193925"/>
          <a:ext cx="4754562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779</TotalTime>
  <Words>302</Words>
  <Application>Microsoft Office PowerPoint</Application>
  <PresentationFormat>Widescreen</PresentationFormat>
  <Paragraphs>45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Wood Type</vt:lpstr>
      <vt:lpstr>Cycles of Matter Focus Lesson Introduction</vt:lpstr>
      <vt:lpstr>Cycles of Matter Focus Lesson Explicit Instruction</vt:lpstr>
      <vt:lpstr>Cycles of Matter Focus Lesson Explicit Instruction</vt:lpstr>
      <vt:lpstr>Cycles of Matter Focus Lesson Explicit Instruction</vt:lpstr>
      <vt:lpstr>Cycles of Matter Focus Lesson Explicit Instruction</vt:lpstr>
      <vt:lpstr>Cycles of Matter Focus Lesson Guided Practice</vt:lpstr>
      <vt:lpstr>Cycles of Matter Focus Lesson Independent Practice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&amp; Energy Focus Lesson Introduction</dc:title>
  <dc:creator>Ison, Steven P.</dc:creator>
  <cp:lastModifiedBy>Ison, Steven P.</cp:lastModifiedBy>
  <cp:revision>24</cp:revision>
  <dcterms:created xsi:type="dcterms:W3CDTF">2015-12-06T18:39:30Z</dcterms:created>
  <dcterms:modified xsi:type="dcterms:W3CDTF">2015-12-09T17:22:37Z</dcterms:modified>
</cp:coreProperties>
</file>