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6" r:id="rId8"/>
    <p:sldId id="267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1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3169CB8-0D84-4882-85AF-B2CCF004C818}" type="datetimeFigureOut">
              <a:rPr lang="en-US" smtClean="0"/>
              <a:t>04/19/2016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56E6162-C8CE-4923-8F67-9B31D89F34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053883"/>
            <a:ext cx="5422390" cy="4346917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/>
              <a:t>Red/green color blindness is a sex-linked, recessive trait. Which of the following describes the probability of color blindness in the offspring of a man who does not have color blindness and a woman who is a heterozygous carrier? </a:t>
            </a:r>
          </a:p>
          <a:p>
            <a:pPr marL="64008" indent="0">
              <a:buNone/>
            </a:pPr>
            <a:r>
              <a:rPr lang="en-US" b="1" dirty="0"/>
              <a:t>A. </a:t>
            </a:r>
            <a:r>
              <a:rPr lang="en-US" dirty="0"/>
              <a:t>There is a 25% chance that their sons will have color blindness . </a:t>
            </a:r>
          </a:p>
          <a:p>
            <a:pPr marL="64008" indent="0">
              <a:buNone/>
            </a:pPr>
            <a:r>
              <a:rPr lang="en-US" b="1" dirty="0"/>
              <a:t>B. </a:t>
            </a:r>
            <a:r>
              <a:rPr lang="en-US" dirty="0"/>
              <a:t>There is a 100% chance that their sons will have color blindness. </a:t>
            </a:r>
          </a:p>
          <a:p>
            <a:pPr marL="64008" indent="0">
              <a:buNone/>
            </a:pPr>
            <a:r>
              <a:rPr lang="en-US" b="1" dirty="0"/>
              <a:t>C. </a:t>
            </a:r>
            <a:r>
              <a:rPr lang="en-US" dirty="0"/>
              <a:t>There is a 0% chance that their daughters will have color blindness. </a:t>
            </a:r>
          </a:p>
          <a:p>
            <a:pPr marL="64008" indent="0">
              <a:buNone/>
            </a:pPr>
            <a:r>
              <a:rPr lang="en-US" b="1" dirty="0"/>
              <a:t>D. </a:t>
            </a:r>
            <a:r>
              <a:rPr lang="en-US" dirty="0"/>
              <a:t>There is a 50% chance that their daughters will have color blindness. </a:t>
            </a:r>
          </a:p>
        </p:txBody>
      </p:sp>
      <p:pic>
        <p:nvPicPr>
          <p:cNvPr id="5122" name="Picture 2" descr="http://biology-forums.com/gallery/14755_27_08_12_12_28_10_8202188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87" y="2053883"/>
            <a:ext cx="4382387" cy="431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Complete the monohybrid cross shown to the right, where the mother and father are both heterozygous (Gg) for the green (G) trait.</a:t>
            </a:r>
          </a:p>
          <a:p>
            <a:r>
              <a:rPr lang="en-US" dirty="0" smtClean="0"/>
              <a:t>Identify the genotype and phenotype ratios for the four possible offspring, where GG is homozygous dominant (green), Gg is heterozygous (green), and gg is homozygous recessive (yellow).</a:t>
            </a:r>
          </a:p>
          <a:p>
            <a:r>
              <a:rPr lang="en-US" dirty="0" smtClean="0"/>
              <a:t>What type of dominance is exhibited?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8055511"/>
              </p:ext>
            </p:extLst>
          </p:nvPr>
        </p:nvGraphicFramePr>
        <p:xfrm>
          <a:off x="6188075" y="2227263"/>
          <a:ext cx="5422899" cy="36337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7633"/>
                <a:gridCol w="1807633"/>
                <a:gridCol w="1807633"/>
              </a:tblGrid>
              <a:tr h="12112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G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 smtClean="0"/>
                        <a:t>G</a:t>
                      </a:r>
                      <a:endParaRPr lang="en-US" sz="2400" b="0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1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1262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 smtClean="0"/>
                        <a:t>g</a:t>
                      </a:r>
                      <a:endParaRPr lang="en-US" sz="2400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2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6930966"/>
              </p:ext>
            </p:extLst>
          </p:nvPr>
        </p:nvGraphicFramePr>
        <p:xfrm>
          <a:off x="6188075" y="2067950"/>
          <a:ext cx="5422900" cy="433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1084580"/>
                <a:gridCol w="1084580"/>
                <a:gridCol w="1084580"/>
                <a:gridCol w="1084580"/>
              </a:tblGrid>
              <a:tr h="86657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Ggtt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581025" y="2068513"/>
            <a:ext cx="5422900" cy="4332287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Complete the dihybrid cross shown to the right, where the mother is homozygous for green and heterozygous for tall (</a:t>
            </a:r>
            <a:r>
              <a:rPr lang="en-US" dirty="0" err="1" smtClean="0"/>
              <a:t>GGTt</a:t>
            </a:r>
            <a:r>
              <a:rPr lang="en-US" dirty="0" smtClean="0"/>
              <a:t>), and the father is homozygous recessive for yellow and heterozygous for tall (</a:t>
            </a:r>
            <a:r>
              <a:rPr lang="en-US" dirty="0" err="1" smtClean="0"/>
              <a:t>ggTt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GG &amp; Gg = Green; gg = yellow</a:t>
            </a:r>
          </a:p>
          <a:p>
            <a:r>
              <a:rPr lang="en-US" dirty="0" smtClean="0"/>
              <a:t>TT &amp; Tt = tall; </a:t>
            </a:r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  <a:p>
            <a:r>
              <a:rPr lang="en-US" dirty="0" smtClean="0"/>
              <a:t>What are the phenotype ratios?</a:t>
            </a:r>
          </a:p>
          <a:p>
            <a:pPr lvl="1"/>
            <a:r>
              <a:rPr lang="en-US" dirty="0" smtClean="0"/>
              <a:t>Green &amp; Tall:</a:t>
            </a:r>
          </a:p>
          <a:p>
            <a:pPr lvl="1"/>
            <a:r>
              <a:rPr lang="en-US" dirty="0" smtClean="0"/>
              <a:t>Green &amp; Short:</a:t>
            </a:r>
          </a:p>
          <a:p>
            <a:pPr lvl="1"/>
            <a:r>
              <a:rPr lang="en-US" dirty="0" smtClean="0"/>
              <a:t>Yellow &amp; Tall:</a:t>
            </a:r>
          </a:p>
          <a:p>
            <a:pPr lvl="1"/>
            <a:r>
              <a:rPr lang="en-US" dirty="0" smtClean="0"/>
              <a:t>Yellow &amp; Short:</a:t>
            </a:r>
          </a:p>
        </p:txBody>
      </p:sp>
    </p:spTree>
    <p:extLst>
      <p:ext uri="{BB962C8B-B14F-4D97-AF65-F5344CB8AC3E}">
        <p14:creationId xmlns:p14="http://schemas.microsoft.com/office/powerpoint/2010/main" val="2442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703385"/>
            <a:ext cx="10993549" cy="2194560"/>
          </a:xfrm>
        </p:spPr>
        <p:txBody>
          <a:bodyPr>
            <a:normAutofit/>
          </a:bodyPr>
          <a:lstStyle/>
          <a:p>
            <a:r>
              <a:rPr lang="en-US" dirty="0"/>
              <a:t>How do genes influence the variety of organisms that exist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414868" y="3193366"/>
            <a:ext cx="5159871" cy="303862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accent1">
                    <a:lumMod val="10000"/>
                    <a:lumOff val="90000"/>
                  </a:schemeClr>
                </a:solidFill>
              </a:rPr>
              <a:t>SC.912.L.16.1 - Use </a:t>
            </a:r>
            <a:r>
              <a:rPr lang="en-US" sz="20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Mendel’s laws of segregation and independent assortment to analyze patterns of inheritance. </a:t>
            </a:r>
            <a:endParaRPr lang="en-US" sz="2000" dirty="0">
              <a:solidFill>
                <a:schemeClr val="accent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" name="Picture 2" descr="C:\Users\carswellp\AppData\Local\Microsoft\Windows\Temporary Internet Files\Content.IE5\LKTX2R75\MC9003703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43" y="3193365"/>
            <a:ext cx="2232822" cy="30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2" y="2057401"/>
            <a:ext cx="7392914" cy="4329952"/>
          </a:xfrm>
        </p:spPr>
        <p:txBody>
          <a:bodyPr anchor="t">
            <a:normAutofit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laid the groundwork for genetics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Law of Segregation</a:t>
            </a:r>
            <a:r>
              <a:rPr lang="en-US" sz="1800" dirty="0" smtClean="0"/>
              <a:t>:</a:t>
            </a:r>
          </a:p>
          <a:p>
            <a:pPr lvl="2"/>
            <a:r>
              <a:rPr lang="en-US" sz="1800" dirty="0" smtClean="0"/>
              <a:t>Organisms inherit two copies of each gene, one from each parent.</a:t>
            </a:r>
          </a:p>
          <a:p>
            <a:pPr lvl="2"/>
            <a:r>
              <a:rPr lang="en-US" sz="1800" dirty="0" smtClean="0"/>
              <a:t>Organisms donate only one copy of each gene in their gametes, where each gene segregate during gamete formation.</a:t>
            </a:r>
          </a:p>
          <a:p>
            <a:pPr lvl="1"/>
            <a:r>
              <a:rPr lang="en-US" sz="18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Law of Independent Assortment</a:t>
            </a:r>
            <a:r>
              <a:rPr lang="en-US" sz="1800" dirty="0" smtClean="0"/>
              <a:t>:</a:t>
            </a:r>
            <a:endParaRPr lang="en-US" sz="1800" dirty="0"/>
          </a:p>
          <a:p>
            <a:pPr lvl="2"/>
            <a:r>
              <a:rPr lang="en-US" sz="1800" dirty="0" smtClean="0"/>
              <a:t>Allele pairs separate independently of each other during gamete formation (meiosis).</a:t>
            </a:r>
            <a:endParaRPr lang="en-US" sz="1800" dirty="0"/>
          </a:p>
        </p:txBody>
      </p:sp>
      <p:pic>
        <p:nvPicPr>
          <p:cNvPr id="2052" name="Picture 4" descr="http://www.docslide.com/assets/images/large/2011/09/62809-mendelian-genetics-p1.g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7529" r="27469" b="6240"/>
          <a:stretch/>
        </p:blipFill>
        <p:spPr bwMode="auto">
          <a:xfrm>
            <a:off x="8108576" y="2057401"/>
            <a:ext cx="3502233" cy="44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1193" y="2057401"/>
            <a:ext cx="5422390" cy="4413156"/>
          </a:xfrm>
        </p:spPr>
        <p:txBody>
          <a:bodyPr anchor="t">
            <a:noAutofit/>
          </a:bodyPr>
          <a:lstStyle/>
          <a:p>
            <a:r>
              <a:rPr lang="en-US" dirty="0" smtClean="0"/>
              <a:t>Genes influence the development of traits, where there may be multiple versions (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alleles</a:t>
            </a:r>
            <a:r>
              <a:rPr lang="en-US" dirty="0" smtClean="0"/>
              <a:t>).</a:t>
            </a:r>
          </a:p>
          <a:p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Dominant</a:t>
            </a:r>
            <a:r>
              <a:rPr lang="en-US" dirty="0" smtClean="0"/>
              <a:t> alleles are expressed when present, and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recessive</a:t>
            </a:r>
            <a:r>
              <a:rPr lang="en-US" dirty="0" smtClean="0"/>
              <a:t> alleles are expressed generally when two copies are present.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Punnett square </a:t>
            </a:r>
            <a:r>
              <a:rPr lang="en-US" dirty="0" smtClean="0"/>
              <a:t>is a grid system used to predict the possible genotypes of each parent.</a:t>
            </a:r>
          </a:p>
          <a:p>
            <a:r>
              <a:rPr lang="en-US" dirty="0" smtClean="0"/>
              <a:t>A dihybrid cross may also be used to examine inheritance of two different traits.</a:t>
            </a:r>
          </a:p>
        </p:txBody>
      </p:sp>
      <p:pic>
        <p:nvPicPr>
          <p:cNvPr id="1040" name="Picture 16" descr="http://3.bp.blogspot.com/-jTnfDuBfHro/TX6yTX91DSI/AAAAAAAAADo/ewwAbpP4VCA/s1600/f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22" y="2057401"/>
            <a:ext cx="4949333" cy="44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Some traits are neither dominant nor recessive resulting in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incomplete dominance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traits have multiple dominant alleles resulting in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codominance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Some traits are controlled by multiple genes resulting in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polygenic traits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traits are located on the sex chromosomes (X or Y) and thus </a:t>
            </a:r>
            <a:r>
              <a:rPr lang="en-US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sex-linked genes</a:t>
            </a:r>
            <a:r>
              <a:rPr lang="en-US" dirty="0" smtClean="0"/>
              <a:t>.</a:t>
            </a:r>
          </a:p>
        </p:txBody>
      </p:sp>
      <p:pic>
        <p:nvPicPr>
          <p:cNvPr id="3076" name="Picture 4" descr="https://online.science.psu.edu/sites/default/files/biol011/Fig-6-14-Inheritance-Tra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97" y="2228003"/>
            <a:ext cx="5253667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887219" y="2057400"/>
            <a:ext cx="5087075" cy="1185056"/>
          </a:xfrm>
        </p:spPr>
        <p:txBody>
          <a:bodyPr anchor="t"/>
          <a:lstStyle/>
          <a:p>
            <a:pPr marL="0" lvl="1"/>
            <a:r>
              <a:rPr lang="en-US" altLang="en-US" b="0" dirty="0">
                <a:solidFill>
                  <a:schemeClr val="accent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Pedigree charts </a:t>
            </a:r>
            <a:r>
              <a:rPr lang="en-US" altLang="en-US" b="0" dirty="0">
                <a:sym typeface="Wingdings" panose="05000000000000000000" pitchFamily="2" charset="2"/>
              </a:rPr>
              <a:t>show the relationship within a family and can be used to track a particular trait</a:t>
            </a:r>
            <a:r>
              <a:rPr lang="en-US" altLang="en-US" b="0" dirty="0" smtClean="0">
                <a:sym typeface="Wingdings" panose="05000000000000000000" pitchFamily="2" charset="2"/>
              </a:rPr>
              <a:t>.</a:t>
            </a:r>
            <a:endParaRPr lang="en-US" altLang="en-US" b="0" dirty="0">
              <a:sym typeface="Wingdings" panose="05000000000000000000" pitchFamily="2" charset="2"/>
            </a:endParaRPr>
          </a:p>
        </p:txBody>
      </p:sp>
      <p:pic>
        <p:nvPicPr>
          <p:cNvPr id="4098" name="Picture 2" descr="http://2.bp.blogspot.com/-IsxUaQdj5e0/Tb7bZpAvsXI/AAAAAAAAAP8/qT7o7LT4azI/s1600/pedigree_key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962" y="2057400"/>
            <a:ext cx="5141847" cy="42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581193" y="3415553"/>
            <a:ext cx="5653438" cy="2977278"/>
            <a:chOff x="192" y="992"/>
            <a:chExt cx="5376" cy="2752"/>
          </a:xfrm>
        </p:grpSpPr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D68F"/>
                </a:clrFrom>
                <a:clrTo>
                  <a:srgbClr val="FBD6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92"/>
              <a:ext cx="5376" cy="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739" y="1261"/>
              <a:ext cx="94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George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000" y="1266"/>
              <a:ext cx="847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Arlene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93" y="2084"/>
              <a:ext cx="919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Sandra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536" y="2084"/>
              <a:ext cx="65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Tom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152" y="2081"/>
              <a:ext cx="6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 dirty="0"/>
                <a:t>Sam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731" y="2084"/>
              <a:ext cx="82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 dirty="0"/>
                <a:t>Wilma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3473" y="2081"/>
              <a:ext cx="6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Ann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4245" y="2081"/>
              <a:ext cx="9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Michael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613" y="2897"/>
              <a:ext cx="83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Daniel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49" y="2892"/>
              <a:ext cx="65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Alan</a:t>
              </a: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2287" y="2892"/>
              <a:ext cx="643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Tina</a:t>
              </a: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528" y="3373"/>
              <a:ext cx="133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Christopher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3849" y="2622"/>
              <a:ext cx="74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Carla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7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Complete the monohybrid cross: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X</a:t>
            </a:r>
            <a:r>
              <a:rPr lang="en-US" baseline="30000" dirty="0" err="1" smtClean="0"/>
              <a:t>C</a:t>
            </a:r>
            <a:r>
              <a:rPr lang="en-US" dirty="0" err="1" smtClean="0"/>
              <a:t>X</a:t>
            </a:r>
            <a:r>
              <a:rPr lang="en-US" u="sng" baseline="30000" dirty="0" err="1" smtClean="0"/>
              <a:t>c</a:t>
            </a:r>
            <a:r>
              <a:rPr lang="en-US" dirty="0" smtClean="0"/>
              <a:t> * X</a:t>
            </a:r>
            <a:r>
              <a:rPr lang="en-US" baseline="30000" dirty="0" smtClean="0"/>
              <a:t>C</a:t>
            </a:r>
            <a:r>
              <a:rPr lang="en-US" dirty="0" smtClean="0"/>
              <a:t>Y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C</a:t>
            </a:r>
            <a:r>
              <a:rPr lang="en-US" dirty="0" smtClean="0"/>
              <a:t> = normal, </a:t>
            </a:r>
            <a:r>
              <a:rPr lang="en-US" dirty="0"/>
              <a:t>X</a:t>
            </a:r>
            <a:r>
              <a:rPr lang="en-US" u="sng" baseline="30000" dirty="0"/>
              <a:t>c</a:t>
            </a:r>
            <a:r>
              <a:rPr lang="en-US" dirty="0"/>
              <a:t> </a:t>
            </a:r>
            <a:r>
              <a:rPr lang="en-US" dirty="0" smtClean="0"/>
              <a:t>= colorblind, Y = no allele</a:t>
            </a:r>
          </a:p>
          <a:p>
            <a:r>
              <a:rPr lang="en-US" dirty="0" smtClean="0"/>
              <a:t>X</a:t>
            </a:r>
            <a:r>
              <a:rPr lang="en-US" baseline="30000" dirty="0" smtClean="0"/>
              <a:t>C</a:t>
            </a:r>
            <a:r>
              <a:rPr lang="en-US" dirty="0" smtClean="0"/>
              <a:t>X</a:t>
            </a:r>
            <a:r>
              <a:rPr lang="en-US" baseline="30000" dirty="0" smtClean="0"/>
              <a:t>C</a:t>
            </a:r>
            <a:r>
              <a:rPr lang="en-US" dirty="0" smtClean="0"/>
              <a:t> = normal female</a:t>
            </a:r>
            <a:br>
              <a:rPr lang="en-US" dirty="0" smtClean="0"/>
            </a:br>
            <a:r>
              <a:rPr lang="en-US" dirty="0" err="1" smtClean="0"/>
              <a:t>X</a:t>
            </a:r>
            <a:r>
              <a:rPr lang="en-US" baseline="30000" dirty="0" err="1" smtClean="0"/>
              <a:t>C</a:t>
            </a:r>
            <a:r>
              <a:rPr lang="en-US" dirty="0" err="1" smtClean="0"/>
              <a:t>X</a:t>
            </a:r>
            <a:r>
              <a:rPr lang="en-US" u="sng" baseline="30000" dirty="0" err="1" smtClean="0"/>
              <a:t>c</a:t>
            </a:r>
            <a:r>
              <a:rPr lang="en-US" dirty="0" smtClean="0"/>
              <a:t> = carrier female</a:t>
            </a:r>
            <a:br>
              <a:rPr lang="en-US" dirty="0" smtClean="0"/>
            </a:br>
            <a:r>
              <a:rPr lang="en-US" dirty="0" err="1" smtClean="0"/>
              <a:t>X</a:t>
            </a:r>
            <a:r>
              <a:rPr lang="en-US" u="sng" baseline="30000" dirty="0" err="1" smtClean="0"/>
              <a:t>c</a:t>
            </a:r>
            <a:r>
              <a:rPr lang="en-US" dirty="0" err="1" smtClean="0"/>
              <a:t>X</a:t>
            </a:r>
            <a:r>
              <a:rPr lang="en-US" u="sng" baseline="30000" dirty="0" err="1" smtClean="0"/>
              <a:t>c</a:t>
            </a:r>
            <a:r>
              <a:rPr lang="en-US" dirty="0" smtClean="0"/>
              <a:t> = colorblind female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 smtClean="0"/>
              <a:t>C</a:t>
            </a:r>
            <a:r>
              <a:rPr lang="en-US" dirty="0" smtClean="0"/>
              <a:t>Y = normal male</a:t>
            </a:r>
            <a:br>
              <a:rPr lang="en-US" dirty="0" smtClean="0"/>
            </a:br>
            <a:r>
              <a:rPr lang="en-US" dirty="0" err="1" smtClean="0"/>
              <a:t>X</a:t>
            </a:r>
            <a:r>
              <a:rPr lang="en-US" u="sng" baseline="30000" dirty="0" err="1" smtClean="0"/>
              <a:t>c</a:t>
            </a:r>
            <a:r>
              <a:rPr lang="en-US" dirty="0" err="1" smtClean="0"/>
              <a:t>Y</a:t>
            </a:r>
            <a:r>
              <a:rPr lang="en-US" dirty="0" smtClean="0"/>
              <a:t> = colorblind male</a:t>
            </a:r>
          </a:p>
          <a:p>
            <a:r>
              <a:rPr lang="en-US" dirty="0" smtClean="0"/>
              <a:t>What are the phenotype possibilities of the offspring?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9563638"/>
              </p:ext>
            </p:extLst>
          </p:nvPr>
        </p:nvGraphicFramePr>
        <p:xfrm>
          <a:off x="6188075" y="2227263"/>
          <a:ext cx="5422899" cy="363378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7633"/>
                <a:gridCol w="1807633"/>
                <a:gridCol w="1807633"/>
              </a:tblGrid>
              <a:tr h="12112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X</a:t>
                      </a:r>
                      <a:r>
                        <a:rPr lang="en-US" sz="2400" b="0" baseline="30000" dirty="0" smtClean="0"/>
                        <a:t>C</a:t>
                      </a:r>
                      <a:endParaRPr lang="en-US" sz="2400" b="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 smtClean="0"/>
                        <a:t>X</a:t>
                      </a:r>
                      <a:r>
                        <a:rPr lang="en-US" sz="2400" b="0" u="sng" baseline="30000" dirty="0" smtClean="0"/>
                        <a:t>c</a:t>
                      </a:r>
                      <a:endParaRPr lang="en-US" sz="2400" b="0" u="sng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12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r>
                        <a:rPr lang="en-US" sz="2400" baseline="30000" dirty="0" smtClean="0"/>
                        <a:t>C</a:t>
                      </a:r>
                      <a:endParaRPr lang="en-US" sz="2400" baseline="30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1262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 smtClean="0"/>
                        <a:t>Y</a:t>
                      </a:r>
                      <a:endParaRPr lang="en-US" sz="2400" u="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2424824"/>
              </p:ext>
            </p:extLst>
          </p:nvPr>
        </p:nvGraphicFramePr>
        <p:xfrm>
          <a:off x="6188075" y="2067950"/>
          <a:ext cx="5422900" cy="433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580"/>
                <a:gridCol w="1084580"/>
                <a:gridCol w="1084580"/>
                <a:gridCol w="1084580"/>
                <a:gridCol w="1084580"/>
              </a:tblGrid>
              <a:tr h="86657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6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RrTt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Content Placeholder 6"/>
          <p:cNvSpPr>
            <a:spLocks noGrp="1"/>
          </p:cNvSpPr>
          <p:nvPr>
            <p:ph sz="half" idx="1"/>
          </p:nvPr>
        </p:nvSpPr>
        <p:spPr>
          <a:xfrm>
            <a:off x="581025" y="2068513"/>
            <a:ext cx="5422900" cy="433228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Complete the following dihybrid cross:</a:t>
            </a:r>
            <a:br>
              <a:rPr lang="en-US" dirty="0" smtClean="0"/>
            </a:br>
            <a:r>
              <a:rPr lang="en-US" dirty="0" err="1" smtClean="0"/>
              <a:t>RRTt</a:t>
            </a:r>
            <a:r>
              <a:rPr lang="en-US" dirty="0" smtClean="0"/>
              <a:t> x </a:t>
            </a:r>
            <a:r>
              <a:rPr lang="en-US" dirty="0" err="1" smtClean="0"/>
              <a:t>Rrtt</a:t>
            </a:r>
            <a:endParaRPr lang="en-US" dirty="0" smtClean="0"/>
          </a:p>
          <a:p>
            <a:r>
              <a:rPr lang="en-US" dirty="0" smtClean="0"/>
              <a:t>RR &amp; Rr = Red; </a:t>
            </a:r>
            <a:r>
              <a:rPr lang="en-US" dirty="0" err="1" smtClean="0"/>
              <a:t>rr</a:t>
            </a:r>
            <a:r>
              <a:rPr lang="en-US" dirty="0" smtClean="0"/>
              <a:t> = white</a:t>
            </a:r>
          </a:p>
          <a:p>
            <a:r>
              <a:rPr lang="en-US" dirty="0" smtClean="0"/>
              <a:t>TT &amp; Tt = tall; </a:t>
            </a:r>
            <a:r>
              <a:rPr lang="en-US" dirty="0" err="1" smtClean="0"/>
              <a:t>tt</a:t>
            </a:r>
            <a:r>
              <a:rPr lang="en-US" dirty="0" smtClean="0"/>
              <a:t> = short</a:t>
            </a:r>
          </a:p>
          <a:p>
            <a:r>
              <a:rPr lang="en-US" dirty="0" smtClean="0"/>
              <a:t>What are the phenotype ratios?</a:t>
            </a:r>
          </a:p>
          <a:p>
            <a:pPr lvl="1"/>
            <a:r>
              <a:rPr lang="en-US" dirty="0" smtClean="0"/>
              <a:t>Red &amp; Tall:</a:t>
            </a:r>
          </a:p>
          <a:p>
            <a:pPr lvl="1"/>
            <a:r>
              <a:rPr lang="en-US" dirty="0" smtClean="0"/>
              <a:t>Red &amp; Short:</a:t>
            </a:r>
          </a:p>
          <a:p>
            <a:pPr lvl="1"/>
            <a:r>
              <a:rPr lang="en-US" dirty="0" smtClean="0"/>
              <a:t>White &amp; Tall:</a:t>
            </a:r>
          </a:p>
          <a:p>
            <a:pPr lvl="1"/>
            <a:r>
              <a:rPr lang="en-US" dirty="0" smtClean="0"/>
              <a:t>White &amp; Short:</a:t>
            </a:r>
          </a:p>
        </p:txBody>
      </p:sp>
    </p:spTree>
    <p:extLst>
      <p:ext uri="{BB962C8B-B14F-4D97-AF65-F5344CB8AC3E}">
        <p14:creationId xmlns:p14="http://schemas.microsoft.com/office/powerpoint/2010/main" val="42019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Lesson : Heredity</a:t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887219" y="2057400"/>
            <a:ext cx="5087075" cy="1156277"/>
          </a:xfrm>
        </p:spPr>
        <p:txBody>
          <a:bodyPr anchor="t"/>
          <a:lstStyle/>
          <a:p>
            <a:pPr marL="0" lvl="1"/>
            <a:r>
              <a:rPr lang="en-US" altLang="en-US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Consider we are tracking a recessive, autosomal disorder. Which of the following people do we know are carriers?</a:t>
            </a:r>
            <a:endParaRPr lang="en-US" altLang="en-US" b="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pic>
        <p:nvPicPr>
          <p:cNvPr id="4098" name="Picture 2" descr="http://2.bp.blogspot.com/-IsxUaQdj5e0/Tb7bZpAvsXI/AAAAAAAAAP8/qT7o7LT4azI/s1600/pedigree_key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8962" y="2057400"/>
            <a:ext cx="5141847" cy="42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581193" y="3219443"/>
            <a:ext cx="5653438" cy="3173388"/>
            <a:chOff x="192" y="992"/>
            <a:chExt cx="5376" cy="2752"/>
          </a:xfrm>
        </p:grpSpPr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D68F"/>
                </a:clrFrom>
                <a:clrTo>
                  <a:srgbClr val="FBD6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92"/>
              <a:ext cx="5376" cy="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739" y="1261"/>
              <a:ext cx="94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George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000" y="1266"/>
              <a:ext cx="847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Arlene</a:t>
              </a: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93" y="2084"/>
              <a:ext cx="919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Sandra</a:t>
              </a:r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1536" y="2084"/>
              <a:ext cx="65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Tom</a:t>
              </a: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152" y="2081"/>
              <a:ext cx="6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 dirty="0"/>
                <a:t>Sam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731" y="2084"/>
              <a:ext cx="825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 dirty="0"/>
                <a:t>Wilma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3473" y="2081"/>
              <a:ext cx="6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Ann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4245" y="2081"/>
              <a:ext cx="96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Michael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613" y="2897"/>
              <a:ext cx="836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Daniel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49" y="2892"/>
              <a:ext cx="65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Alan</a:t>
              </a: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2287" y="2892"/>
              <a:ext cx="643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Tina</a:t>
              </a: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528" y="3373"/>
              <a:ext cx="133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Christopher</a:t>
              </a: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3849" y="2622"/>
              <a:ext cx="74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kumimoji="1" lang="en-US" altLang="en-US" sz="1400"/>
                <a:t>Carla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1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689</TotalTime>
  <Words>617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Gill Sans MT</vt:lpstr>
      <vt:lpstr>Wingdings</vt:lpstr>
      <vt:lpstr>Wingdings 2</vt:lpstr>
      <vt:lpstr>Dividend</vt:lpstr>
      <vt:lpstr>Focus Lesson : Heredity Introduction</vt:lpstr>
      <vt:lpstr>How do genes influence the variety of organisms that exist?</vt:lpstr>
      <vt:lpstr>Focus Lesson : Heredity Explicit instruction</vt:lpstr>
      <vt:lpstr>Focus Lesson : Heredity Explicit instruction</vt:lpstr>
      <vt:lpstr>Focus Lesson : Heredity Explicit Instruction</vt:lpstr>
      <vt:lpstr>Focus Lesson : Heredity Explicit Instruction</vt:lpstr>
      <vt:lpstr>Focus Lesson : Heredity Guided Practice</vt:lpstr>
      <vt:lpstr>Focus Lesson : Heredity Guided Practice</vt:lpstr>
      <vt:lpstr>Focus Lesson : Heredity Guided Practice</vt:lpstr>
      <vt:lpstr>Focus Lesson : Heredity Independent Practice</vt:lpstr>
      <vt:lpstr>Focus Lesson : Heredity Independent Practice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Lesson : Mendelian Genetics Introduction</dc:title>
  <dc:creator>Ison, Steven P.</dc:creator>
  <cp:lastModifiedBy>Ison, Steven P.</cp:lastModifiedBy>
  <cp:revision>18</cp:revision>
  <dcterms:created xsi:type="dcterms:W3CDTF">2016-04-14T12:35:09Z</dcterms:created>
  <dcterms:modified xsi:type="dcterms:W3CDTF">2016-04-19T13:54:07Z</dcterms:modified>
</cp:coreProperties>
</file>