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1" r:id="rId2"/>
    <p:sldId id="292" r:id="rId3"/>
    <p:sldId id="293" r:id="rId4"/>
    <p:sldId id="295" r:id="rId5"/>
    <p:sldId id="296" r:id="rId6"/>
    <p:sldId id="297" r:id="rId7"/>
    <p:sldId id="294" r:id="rId8"/>
    <p:sldId id="298" r:id="rId9"/>
    <p:sldId id="299" r:id="rId10"/>
    <p:sldId id="300" r:id="rId11"/>
    <p:sldId id="304" r:id="rId12"/>
    <p:sldId id="301" r:id="rId13"/>
    <p:sldId id="302" r:id="rId14"/>
    <p:sldId id="303" r:id="rId15"/>
    <p:sldId id="305"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varScale="1">
        <p:scale>
          <a:sx n="67" d="100"/>
          <a:sy n="67" d="100"/>
        </p:scale>
        <p:origin x="13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86CFAFA-60AE-48B7-9B1C-5A1FD7EB32AF}" type="datetimeFigureOut">
              <a:rPr lang="en-US"/>
              <a:pPr>
                <a:defRPr/>
              </a:pPr>
              <a:t>04/13/2016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F4DB46E3-D2C8-4219-B59A-4AE6CC344498}" type="slidenum">
              <a:rPr lang="en-US"/>
              <a:pPr>
                <a:defRPr/>
              </a:pPr>
              <a:t>‹#›</a:t>
            </a:fld>
            <a:endParaRPr lang="en-US"/>
          </a:p>
        </p:txBody>
      </p:sp>
    </p:spTree>
    <p:extLst>
      <p:ext uri="{BB962C8B-B14F-4D97-AF65-F5344CB8AC3E}">
        <p14:creationId xmlns:p14="http://schemas.microsoft.com/office/powerpoint/2010/main" val="556357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26241453-BE72-4942-A481-F7E342037A9B}" type="datetimeFigureOut">
              <a:rPr lang="en-US" smtClean="0"/>
              <a:pPr>
                <a:defRPr/>
              </a:pPr>
              <a:t>04/13/2016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6112D3D-009E-4878-869D-8F472F325CF9}" type="slidenum">
              <a:rPr lang="en-US" altLang="en-US" smtClean="0"/>
              <a:pPr>
                <a:defRPr/>
              </a:pPr>
              <a:t>‹#›</a:t>
            </a:fld>
            <a:endParaRPr lang="en-US" altLang="en-US"/>
          </a:p>
        </p:txBody>
      </p:sp>
    </p:spTree>
    <p:extLst>
      <p:ext uri="{BB962C8B-B14F-4D97-AF65-F5344CB8AC3E}">
        <p14:creationId xmlns:p14="http://schemas.microsoft.com/office/powerpoint/2010/main" val="309657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47C8142-763F-474D-9533-07D0CDEB1669}" type="datetimeFigureOut">
              <a:rPr lang="en-US" smtClean="0"/>
              <a:pPr>
                <a:defRPr/>
              </a:pPr>
              <a:t>04/13/2016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AF968B-F39C-4198-B3A1-1D1374DD49D9}" type="slidenum">
              <a:rPr lang="en-US" altLang="en-US" smtClean="0"/>
              <a:pPr>
                <a:defRPr/>
              </a:pPr>
              <a:t>‹#›</a:t>
            </a:fld>
            <a:endParaRPr lang="en-US" altLang="en-US"/>
          </a:p>
        </p:txBody>
      </p:sp>
    </p:spTree>
    <p:extLst>
      <p:ext uri="{BB962C8B-B14F-4D97-AF65-F5344CB8AC3E}">
        <p14:creationId xmlns:p14="http://schemas.microsoft.com/office/powerpoint/2010/main" val="302835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fld id="{7D13F16F-787D-48C8-93D3-167DEE3E8DA3}" type="datetimeFigureOut">
              <a:rPr lang="en-US" smtClean="0"/>
              <a:pPr>
                <a:defRPr/>
              </a:pPr>
              <a:t>04/13/2016</a:t>
            </a:fld>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488BF786-C314-4C22-92DC-AEAB84DE60F2}" type="slidenum">
              <a:rPr lang="en-US" altLang="en-US" smtClean="0"/>
              <a:pPr>
                <a:defRPr/>
              </a:pPr>
              <a:t>‹#›</a:t>
            </a:fld>
            <a:endParaRPr lang="en-US" altLang="en-US"/>
          </a:p>
        </p:txBody>
      </p:sp>
    </p:spTree>
    <p:extLst>
      <p:ext uri="{BB962C8B-B14F-4D97-AF65-F5344CB8AC3E}">
        <p14:creationId xmlns:p14="http://schemas.microsoft.com/office/powerpoint/2010/main" val="425578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61B4432-CEA4-4BB4-A7CE-84589EF9BE07}" type="datetimeFigureOut">
              <a:rPr lang="en-US" smtClean="0"/>
              <a:pPr>
                <a:defRPr/>
              </a:pPr>
              <a:t>04/13/2016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D3C1E6-99FB-4B1B-A01E-FA4161E225C6}" type="slidenum">
              <a:rPr lang="en-US" altLang="en-US" smtClean="0"/>
              <a:pPr>
                <a:defRPr/>
              </a:pPr>
              <a:t>‹#›</a:t>
            </a:fld>
            <a:endParaRPr lang="en-US" altLang="en-US"/>
          </a:p>
        </p:txBody>
      </p:sp>
    </p:spTree>
    <p:extLst>
      <p:ext uri="{BB962C8B-B14F-4D97-AF65-F5344CB8AC3E}">
        <p14:creationId xmlns:p14="http://schemas.microsoft.com/office/powerpoint/2010/main" val="341454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1938BDAE-A046-4390-A24D-71CB034E72A3}" type="datetimeFigureOut">
              <a:rPr lang="en-US" smtClean="0"/>
              <a:pPr>
                <a:defRPr/>
              </a:pPr>
              <a:t>04/13/2016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356855FF-B42F-4D36-B234-60355CACF9E6}" type="slidenum">
              <a:rPr lang="en-US" altLang="en-US" smtClean="0"/>
              <a:pPr>
                <a:defRPr/>
              </a:pPr>
              <a:t>‹#›</a:t>
            </a:fld>
            <a:endParaRPr lang="en-US" altLang="en-US"/>
          </a:p>
        </p:txBody>
      </p:sp>
    </p:spTree>
    <p:extLst>
      <p:ext uri="{BB962C8B-B14F-4D97-AF65-F5344CB8AC3E}">
        <p14:creationId xmlns:p14="http://schemas.microsoft.com/office/powerpoint/2010/main" val="12115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96F7B3D-AC5C-4A3D-A2DE-94E0EE2073B8}" type="datetimeFigureOut">
              <a:rPr lang="en-US" smtClean="0"/>
              <a:pPr>
                <a:defRPr/>
              </a:pPr>
              <a:t>04/13/2016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4FE84A-855E-4B0D-82CC-235D2FD333E2}" type="slidenum">
              <a:rPr lang="en-US" altLang="en-US" smtClean="0"/>
              <a:pPr>
                <a:defRPr/>
              </a:pPr>
              <a:t>‹#›</a:t>
            </a:fld>
            <a:endParaRPr lang="en-US" altLang="en-US"/>
          </a:p>
        </p:txBody>
      </p:sp>
    </p:spTree>
    <p:extLst>
      <p:ext uri="{BB962C8B-B14F-4D97-AF65-F5344CB8AC3E}">
        <p14:creationId xmlns:p14="http://schemas.microsoft.com/office/powerpoint/2010/main" val="213451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EA32ECE-27F1-4614-8EBA-F2475360315E}" type="datetimeFigureOut">
              <a:rPr lang="en-US" smtClean="0"/>
              <a:pPr>
                <a:defRPr/>
              </a:pPr>
              <a:t>04/13/2016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1D7263F-A4B3-4F88-9B88-4B858599A9CA}" type="slidenum">
              <a:rPr lang="en-US" altLang="en-US" smtClean="0"/>
              <a:pPr>
                <a:defRPr/>
              </a:pPr>
              <a:t>‹#›</a:t>
            </a:fld>
            <a:endParaRPr lang="en-US" altLang="en-US"/>
          </a:p>
        </p:txBody>
      </p:sp>
    </p:spTree>
    <p:extLst>
      <p:ext uri="{BB962C8B-B14F-4D97-AF65-F5344CB8AC3E}">
        <p14:creationId xmlns:p14="http://schemas.microsoft.com/office/powerpoint/2010/main" val="185146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C0686DC2-0CB5-49B9-9CBC-A4AEF8C6A796}" type="datetimeFigureOut">
              <a:rPr lang="en-US" smtClean="0"/>
              <a:pPr>
                <a:defRPr/>
              </a:pPr>
              <a:t>04/13/2016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5ED60D-C46D-4366-91DC-DD169187A737}" type="slidenum">
              <a:rPr lang="en-US" altLang="en-US" smtClean="0"/>
              <a:pPr>
                <a:defRPr/>
              </a:pPr>
              <a:t>‹#›</a:t>
            </a:fld>
            <a:endParaRPr lang="en-US" altLang="en-US"/>
          </a:p>
        </p:txBody>
      </p:sp>
    </p:spTree>
    <p:extLst>
      <p:ext uri="{BB962C8B-B14F-4D97-AF65-F5344CB8AC3E}">
        <p14:creationId xmlns:p14="http://schemas.microsoft.com/office/powerpoint/2010/main" val="147306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396949-38A6-4CD1-97B2-5F0659E038AB}" type="datetimeFigureOut">
              <a:rPr lang="en-US" smtClean="0"/>
              <a:pPr>
                <a:defRPr/>
              </a:pPr>
              <a:t>04/13/2016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8479C74-D23E-4B39-9904-FDEF6FD22E09}" type="slidenum">
              <a:rPr lang="en-US" altLang="en-US" smtClean="0"/>
              <a:pPr>
                <a:defRPr/>
              </a:pPr>
              <a:t>‹#›</a:t>
            </a:fld>
            <a:endParaRPr lang="en-US" altLang="en-US"/>
          </a:p>
        </p:txBody>
      </p:sp>
    </p:spTree>
    <p:extLst>
      <p:ext uri="{BB962C8B-B14F-4D97-AF65-F5344CB8AC3E}">
        <p14:creationId xmlns:p14="http://schemas.microsoft.com/office/powerpoint/2010/main" val="259260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039CD636-2AFA-4E8C-B110-389F2D7E2F9C}" type="datetimeFigureOut">
              <a:rPr lang="en-US" smtClean="0"/>
              <a:pPr>
                <a:defRPr/>
              </a:pPr>
              <a:t>04/13/2016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F0B81BED-4B9E-4DCD-B4B6-1FE3E253B458}" type="slidenum">
              <a:rPr lang="en-US" altLang="en-US" smtClean="0"/>
              <a:pPr>
                <a:defRPr/>
              </a:pPr>
              <a:t>‹#›</a:t>
            </a:fld>
            <a:endParaRPr lang="en-US" altLang="en-US"/>
          </a:p>
        </p:txBody>
      </p:sp>
    </p:spTree>
    <p:extLst>
      <p:ext uri="{BB962C8B-B14F-4D97-AF65-F5344CB8AC3E}">
        <p14:creationId xmlns:p14="http://schemas.microsoft.com/office/powerpoint/2010/main" val="41791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EB4BB81-7D8F-49A8-9164-5666395B686C}" type="datetimeFigureOut">
              <a:rPr lang="en-US" smtClean="0"/>
              <a:pPr>
                <a:defRPr/>
              </a:pPr>
              <a:t>04/13/2016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B31D4B-C105-4B2C-A4DC-EA0DDA5483F6}" type="slidenum">
              <a:rPr lang="en-US" altLang="en-US" smtClean="0"/>
              <a:pPr>
                <a:defRPr/>
              </a:pPr>
              <a:t>‹#›</a:t>
            </a:fld>
            <a:endParaRPr lang="en-US" altLang="en-US"/>
          </a:p>
        </p:txBody>
      </p:sp>
    </p:spTree>
    <p:extLst>
      <p:ext uri="{BB962C8B-B14F-4D97-AF65-F5344CB8AC3E}">
        <p14:creationId xmlns:p14="http://schemas.microsoft.com/office/powerpoint/2010/main" val="25057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C70C2B90-C0FF-47E5-955B-D5469B8EFEE4}" type="datetimeFigureOut">
              <a:rPr lang="en-US" smtClean="0"/>
              <a:pPr>
                <a:defRPr/>
              </a:pPr>
              <a:t>04/13/2016</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B78BD583-E32E-4BD9-8D5B-0DDD9DE83E09}" type="slidenum">
              <a:rPr lang="en-US" altLang="en-US" smtClean="0"/>
              <a:pPr>
                <a:defRPr/>
              </a:pPr>
              <a:t>‹#›</a:t>
            </a:fld>
            <a:endParaRPr lang="en-US"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190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Introduction</a:t>
            </a:r>
            <a:endParaRPr lang="en-US" dirty="0"/>
          </a:p>
        </p:txBody>
      </p:sp>
      <p:sp>
        <p:nvSpPr>
          <p:cNvPr id="3" name="Content Placeholder 2"/>
          <p:cNvSpPr>
            <a:spLocks noGrp="1"/>
          </p:cNvSpPr>
          <p:nvPr>
            <p:ph idx="1"/>
          </p:nvPr>
        </p:nvSpPr>
        <p:spPr>
          <a:xfrm>
            <a:off x="581192" y="2057400"/>
            <a:ext cx="7989752" cy="4343399"/>
          </a:xfrm>
        </p:spPr>
        <p:txBody>
          <a:bodyPr anchor="t">
            <a:noAutofit/>
          </a:bodyPr>
          <a:lstStyle/>
          <a:p>
            <a:pPr marL="0" indent="0">
              <a:buNone/>
            </a:pPr>
            <a:r>
              <a:rPr lang="en-US" altLang="en-US" sz="2000" dirty="0"/>
              <a:t>A species of mockingbird lives in the Apalachicola National Forest. One year, a few of the mockingbirds were born with very long beaks. Over the next several years, the area experienced particularly cold winters. The weather forced the insects in the area to burrow deeper into the ground. Surveys of the mockingbird population showed that the number of long-beaked mockingbirds had increased. What would account for this increase in the number of long-beaked mockingbirds?</a:t>
            </a:r>
          </a:p>
          <a:p>
            <a:pPr marL="590400" indent="-514350">
              <a:buFont typeface="Calibri" panose="020F0502020204030204" pitchFamily="34" charset="0"/>
              <a:buAutoNum type="alphaUcPeriod"/>
            </a:pPr>
            <a:r>
              <a:rPr lang="en-US" altLang="en-US" sz="2000" dirty="0"/>
              <a:t>Short-beaked mockingbirds migrated to warmer climates.</a:t>
            </a:r>
          </a:p>
          <a:p>
            <a:pPr marL="590400" indent="-514350">
              <a:buFont typeface="Calibri" panose="020F0502020204030204" pitchFamily="34" charset="0"/>
              <a:buAutoNum type="alphaUcPeriod"/>
            </a:pPr>
            <a:r>
              <a:rPr lang="en-US" altLang="en-US" sz="2000" dirty="0"/>
              <a:t>Short-beaked mockingbirds became food for other animals.</a:t>
            </a:r>
          </a:p>
          <a:p>
            <a:pPr marL="590400" indent="-514350">
              <a:buFont typeface="Calibri" panose="020F0502020204030204" pitchFamily="34" charset="0"/>
              <a:buAutoNum type="alphaUcPeriod"/>
            </a:pPr>
            <a:r>
              <a:rPr lang="en-US" altLang="en-US" sz="2000" dirty="0"/>
              <a:t>Long-beaked mockingbirds were able to reach food and survived.</a:t>
            </a:r>
          </a:p>
          <a:p>
            <a:pPr marL="590400" indent="-514350">
              <a:buFont typeface="Calibri" panose="020F0502020204030204" pitchFamily="34" charset="0"/>
              <a:buAutoNum type="alphaUcPeriod"/>
            </a:pPr>
            <a:r>
              <a:rPr lang="en-US" altLang="en-US" sz="2000" dirty="0"/>
              <a:t>Long-beaked mockingbirds were able to stay warmer during the cold </a:t>
            </a:r>
            <a:r>
              <a:rPr lang="en-US" altLang="en-US" sz="2000" dirty="0" smtClean="0"/>
              <a:t>winters.</a:t>
            </a:r>
            <a:endParaRPr lang="en-US" sz="2000" dirty="0"/>
          </a:p>
        </p:txBody>
      </p:sp>
    </p:spTree>
    <p:extLst>
      <p:ext uri="{BB962C8B-B14F-4D97-AF65-F5344CB8AC3E}">
        <p14:creationId xmlns:p14="http://schemas.microsoft.com/office/powerpoint/2010/main" val="341958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Guided Practice</a:t>
            </a:r>
            <a:endParaRPr lang="en-US" dirty="0"/>
          </a:p>
        </p:txBody>
      </p:sp>
      <p:sp>
        <p:nvSpPr>
          <p:cNvPr id="3" name="Content Placeholder 2"/>
          <p:cNvSpPr>
            <a:spLocks noGrp="1"/>
          </p:cNvSpPr>
          <p:nvPr>
            <p:ph sz="half" idx="1"/>
          </p:nvPr>
        </p:nvSpPr>
        <p:spPr>
          <a:xfrm>
            <a:off x="581192" y="2057400"/>
            <a:ext cx="5210008" cy="4343400"/>
          </a:xfrm>
        </p:spPr>
        <p:txBody>
          <a:bodyPr anchor="t">
            <a:normAutofit/>
          </a:bodyPr>
          <a:lstStyle/>
          <a:p>
            <a:pPr marL="0" indent="0">
              <a:buNone/>
            </a:pPr>
            <a:r>
              <a:rPr lang="en-US" dirty="0" smtClean="0"/>
              <a:t>SCENARIO 3 :  OSTRICHES</a:t>
            </a:r>
          </a:p>
          <a:p>
            <a:pPr marL="0" indent="0">
              <a:buNone/>
            </a:pPr>
            <a:r>
              <a:rPr lang="en-US" dirty="0"/>
              <a:t>In ostriches, there are 2 types: ones that run fast and those that run slowly. The fast birds can reach up to 40 miles an hour. Jackals love to eat ostrich, and they can reach speeds of up to 35-40 miles per hour. A flock of ostrich will lay ~ 10 eggs (each mother only lays 1), but many rodents break into the eggs and eat the fetus before they hatch. </a:t>
            </a:r>
            <a:endParaRPr lang="en-US" dirty="0" smtClean="0"/>
          </a:p>
          <a:p>
            <a:pPr marL="342900" indent="-342900">
              <a:buFont typeface="+mj-lt"/>
              <a:buAutoNum type="alphaLcParenR"/>
            </a:pPr>
            <a:r>
              <a:rPr lang="en-US" dirty="0"/>
              <a:t>Over production:</a:t>
            </a:r>
          </a:p>
          <a:p>
            <a:pPr marL="342900" indent="-342900">
              <a:buFont typeface="+mj-lt"/>
              <a:buAutoNum type="alphaLcParenR"/>
            </a:pPr>
            <a:r>
              <a:rPr lang="en-US" dirty="0"/>
              <a:t>Types of variation:</a:t>
            </a:r>
          </a:p>
          <a:p>
            <a:pPr marL="342900" indent="-342900">
              <a:buFont typeface="+mj-lt"/>
              <a:buAutoNum type="alphaLcParenR"/>
            </a:pPr>
            <a:r>
              <a:rPr lang="en-US" dirty="0"/>
              <a:t>Favorable trait:</a:t>
            </a:r>
          </a:p>
          <a:p>
            <a:pPr marL="342900" indent="-342900">
              <a:buFont typeface="+mj-lt"/>
              <a:buAutoNum type="alphaLcParenR"/>
            </a:pPr>
            <a:r>
              <a:rPr lang="en-US" dirty="0"/>
              <a:t>Surviving trait</a:t>
            </a:r>
            <a:r>
              <a:rPr lang="en-US" dirty="0" smtClean="0"/>
              <a:t>:</a:t>
            </a:r>
            <a:endParaRPr lang="en-US" dirty="0"/>
          </a:p>
        </p:txBody>
      </p:sp>
      <p:pic>
        <p:nvPicPr>
          <p:cNvPr id="54274" name="Picture 2" descr="http://www.animalfactguide.com/wp-content/uploads/2013/10/ostrich.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1200" y="2057400"/>
            <a:ext cx="2779744" cy="416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0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Independent Practice</a:t>
            </a:r>
            <a:endParaRPr lang="en-US" dirty="0"/>
          </a:p>
        </p:txBody>
      </p:sp>
      <p:sp>
        <p:nvSpPr>
          <p:cNvPr id="3" name="Content Placeholder 2"/>
          <p:cNvSpPr>
            <a:spLocks noGrp="1"/>
          </p:cNvSpPr>
          <p:nvPr>
            <p:ph sz="half" idx="1"/>
          </p:nvPr>
        </p:nvSpPr>
        <p:spPr>
          <a:xfrm>
            <a:off x="581192" y="2057400"/>
            <a:ext cx="3899527" cy="4343400"/>
          </a:xfrm>
        </p:spPr>
        <p:txBody>
          <a:bodyPr>
            <a:normAutofit fontScale="92500" lnSpcReduction="20000"/>
          </a:bodyPr>
          <a:lstStyle/>
          <a:p>
            <a:pPr marL="342900" indent="-342900">
              <a:buFont typeface="+mj-lt"/>
              <a:buAutoNum type="arabicPeriod"/>
            </a:pPr>
            <a:r>
              <a:rPr lang="en-US" dirty="0"/>
              <a:t>Why would a deer be more likely to eat the left cactus than the right </a:t>
            </a:r>
            <a:r>
              <a:rPr lang="en-US" dirty="0" smtClean="0"/>
              <a:t>cactus?</a:t>
            </a:r>
          </a:p>
          <a:p>
            <a:pPr marL="342900" indent="-342900">
              <a:buFont typeface="+mj-lt"/>
              <a:buAutoNum type="arabicPeriod"/>
            </a:pPr>
            <a:r>
              <a:rPr lang="en-US" dirty="0" smtClean="0"/>
              <a:t>In </a:t>
            </a:r>
            <a:r>
              <a:rPr lang="en-US" dirty="0"/>
              <a:t>figure 3, the right cactus has flowers, but the cactus that has been eaten by the deer is too damaged to make flowers. Figure 4 shows the situation several months later. What has </a:t>
            </a:r>
            <a:r>
              <a:rPr lang="en-US" dirty="0" smtClean="0"/>
              <a:t>happened?</a:t>
            </a:r>
          </a:p>
          <a:p>
            <a:pPr marL="342900" indent="-342900">
              <a:buFont typeface="+mj-lt"/>
              <a:buAutoNum type="arabicPeriod"/>
            </a:pPr>
            <a:r>
              <a:rPr lang="en-US" dirty="0" smtClean="0"/>
              <a:t>Do </a:t>
            </a:r>
            <a:r>
              <a:rPr lang="en-US" dirty="0"/>
              <a:t>you think that evolution by natural selection is occurring in this cactus population? Explain why or why </a:t>
            </a:r>
            <a:r>
              <a:rPr lang="en-US" dirty="0" smtClean="0"/>
              <a:t>not.</a:t>
            </a:r>
          </a:p>
          <a:p>
            <a:pPr marL="342900" indent="-342900">
              <a:buFont typeface="+mj-lt"/>
              <a:buAutoNum type="arabicPeriod"/>
            </a:pPr>
            <a:r>
              <a:rPr lang="en-US" dirty="0" smtClean="0"/>
              <a:t>What </a:t>
            </a:r>
            <a:r>
              <a:rPr lang="en-US" dirty="0"/>
              <a:t>adaptation seems to increase the fitness of the cacti on the right? How do you think this adaptation increases the ability of cacti on the right to survive and reproduce?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4106" y="2071687"/>
            <a:ext cx="3906838" cy="2292842"/>
          </a:xfrm>
        </p:spPr>
      </p:pic>
      <p:sp>
        <p:nvSpPr>
          <p:cNvPr id="6" name="TextBox 5"/>
          <p:cNvSpPr txBox="1"/>
          <p:nvPr/>
        </p:nvSpPr>
        <p:spPr>
          <a:xfrm>
            <a:off x="4664106" y="4572000"/>
            <a:ext cx="3794094" cy="1754326"/>
          </a:xfrm>
          <a:prstGeom prst="rect">
            <a:avLst/>
          </a:prstGeom>
          <a:noFill/>
        </p:spPr>
        <p:txBody>
          <a:bodyPr wrap="square" rtlCol="0">
            <a:spAutoFit/>
          </a:bodyPr>
          <a:lstStyle/>
          <a:p>
            <a:r>
              <a:rPr lang="en-US" dirty="0" smtClean="0">
                <a:solidFill>
                  <a:schemeClr val="accent2">
                    <a:lumMod val="75000"/>
                  </a:schemeClr>
                </a:solidFill>
                <a:latin typeface="+mn-lt"/>
              </a:rPr>
              <a:t>Extension:</a:t>
            </a:r>
          </a:p>
          <a:p>
            <a:r>
              <a:rPr lang="en-US" dirty="0" smtClean="0">
                <a:latin typeface="+mn-lt"/>
              </a:rPr>
              <a:t>Assume that in the cactus population, the presence of thorns is a recessive characteristic. Will the frequency of the allele for thorns become greater or lesser over time?</a:t>
            </a:r>
            <a:endParaRPr lang="en-US" dirty="0">
              <a:latin typeface="+mn-lt"/>
            </a:endParaRPr>
          </a:p>
        </p:txBody>
      </p:sp>
    </p:spTree>
    <p:extLst>
      <p:ext uri="{BB962C8B-B14F-4D97-AF65-F5344CB8AC3E}">
        <p14:creationId xmlns:p14="http://schemas.microsoft.com/office/powerpoint/2010/main" val="210208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Check for Understanding #1</a:t>
            </a:r>
            <a:endParaRPr lang="en-US" dirty="0"/>
          </a:p>
        </p:txBody>
      </p:sp>
      <p:sp>
        <p:nvSpPr>
          <p:cNvPr id="3" name="Content Placeholder 2"/>
          <p:cNvSpPr>
            <a:spLocks noGrp="1"/>
          </p:cNvSpPr>
          <p:nvPr>
            <p:ph idx="1"/>
          </p:nvPr>
        </p:nvSpPr>
        <p:spPr>
          <a:xfrm>
            <a:off x="581192" y="2057401"/>
            <a:ext cx="7989752" cy="4343400"/>
          </a:xfrm>
        </p:spPr>
        <p:txBody>
          <a:bodyPr>
            <a:normAutofit fontScale="92500" lnSpcReduction="10000"/>
          </a:bodyPr>
          <a:lstStyle/>
          <a:p>
            <a:pPr marL="0" indent="0">
              <a:spcBef>
                <a:spcPct val="0"/>
              </a:spcBef>
              <a:buNone/>
            </a:pPr>
            <a:r>
              <a:rPr lang="en-US" altLang="en-US" dirty="0" smtClean="0"/>
              <a:t>A </a:t>
            </a:r>
            <a:r>
              <a:rPr lang="en-US" altLang="en-US" dirty="0"/>
              <a:t>subspecies is a different group within a species that is able to interbreed but is usually prevented from doing so by geographical isolation. The Florida Panther is a subspecies of the American Cougar, and there are very few (less than 100) remaining in its population. When populations get this small, inbreeding results in low genetic diversity.  The result is fewer beneficial adaptations that might help the animals survive environmental change, as well as an increase in the occurrence of genetic abnormalities. How can this subspecies of cougar be saved from extinction?</a:t>
            </a:r>
          </a:p>
          <a:p>
            <a:pPr marL="304800" indent="-304800">
              <a:spcBef>
                <a:spcPct val="0"/>
              </a:spcBef>
              <a:buNone/>
            </a:pPr>
            <a:endParaRPr lang="en-US" altLang="en-US" dirty="0" smtClean="0"/>
          </a:p>
          <a:p>
            <a:pPr marL="304800" lvl="1" indent="-304800">
              <a:spcBef>
                <a:spcPct val="0"/>
              </a:spcBef>
              <a:buFont typeface="Calibri" panose="020F0502020204030204" pitchFamily="34" charset="0"/>
              <a:buAutoNum type="alphaUcPeriod"/>
            </a:pPr>
            <a:r>
              <a:rPr lang="en-US" altLang="en-US" sz="1800" dirty="0" smtClean="0"/>
              <a:t>Keep </a:t>
            </a:r>
            <a:r>
              <a:rPr lang="en-US" altLang="en-US" sz="1800" dirty="0"/>
              <a:t>the existing population in a controlled environment until their population increases.</a:t>
            </a:r>
          </a:p>
          <a:p>
            <a:pPr marL="304800" lvl="1" indent="-304800">
              <a:spcBef>
                <a:spcPct val="0"/>
              </a:spcBef>
              <a:buFont typeface="Calibri" panose="020F0502020204030204" pitchFamily="34" charset="0"/>
              <a:buAutoNum type="alphaUcPeriod"/>
            </a:pPr>
            <a:r>
              <a:rPr lang="en-US" altLang="en-US" sz="1800" dirty="0"/>
              <a:t>Increase the genetic diversity by introducing other subspecies of cougar to the population.</a:t>
            </a:r>
          </a:p>
          <a:p>
            <a:pPr marL="304800" lvl="1" indent="-304800">
              <a:spcBef>
                <a:spcPct val="0"/>
              </a:spcBef>
              <a:buFont typeface="Calibri" panose="020F0502020204030204" pitchFamily="34" charset="0"/>
              <a:buAutoNum type="alphaUcPeriod"/>
            </a:pPr>
            <a:r>
              <a:rPr lang="en-US" altLang="en-US" sz="1800" dirty="0"/>
              <a:t>Relocate remaining Florida Panthers to the larger populations of cougar subspecies in Texas and California.</a:t>
            </a:r>
          </a:p>
          <a:p>
            <a:pPr marL="304800" lvl="1" indent="-304800">
              <a:spcBef>
                <a:spcPct val="0"/>
              </a:spcBef>
              <a:buFont typeface="Calibri" panose="020F0502020204030204" pitchFamily="34" charset="0"/>
              <a:buAutoNum type="alphaUcPeriod"/>
            </a:pPr>
            <a:r>
              <a:rPr lang="en-US" altLang="en-US" sz="1800" dirty="0"/>
              <a:t>Remove all the panthers with genetic abnormalities from the environment and leave only the healthy ones</a:t>
            </a:r>
            <a:r>
              <a:rPr lang="en-US" altLang="en-US" sz="1800" dirty="0" smtClean="0"/>
              <a:t>.</a:t>
            </a:r>
            <a:endParaRPr lang="en-US" altLang="en-US" sz="1800" dirty="0"/>
          </a:p>
        </p:txBody>
      </p:sp>
    </p:spTree>
    <p:extLst>
      <p:ext uri="{BB962C8B-B14F-4D97-AF65-F5344CB8AC3E}">
        <p14:creationId xmlns:p14="http://schemas.microsoft.com/office/powerpoint/2010/main" val="1997637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Check for Understanding #2</a:t>
            </a:r>
            <a:endParaRPr lang="en-US" dirty="0"/>
          </a:p>
        </p:txBody>
      </p:sp>
      <p:sp>
        <p:nvSpPr>
          <p:cNvPr id="3" name="Content Placeholder 2"/>
          <p:cNvSpPr>
            <a:spLocks noGrp="1"/>
          </p:cNvSpPr>
          <p:nvPr>
            <p:ph idx="1"/>
          </p:nvPr>
        </p:nvSpPr>
        <p:spPr>
          <a:xfrm>
            <a:off x="581192" y="2057400"/>
            <a:ext cx="7989752" cy="4343399"/>
          </a:xfrm>
        </p:spPr>
        <p:txBody>
          <a:bodyPr>
            <a:noAutofit/>
          </a:bodyPr>
          <a:lstStyle/>
          <a:p>
            <a:pPr marL="0" indent="0">
              <a:buFont typeface="Arial" panose="020B0604020202020204" pitchFamily="34" charset="0"/>
              <a:buNone/>
            </a:pPr>
            <a:r>
              <a:rPr lang="en-US" altLang="en-US" sz="2000" dirty="0"/>
              <a:t>Florida Panthers are an endangered species. Because the remaining population of Florida Panthers is quite small and fairly closely related, there are concerns that there is not enough genetic variability within the population. How does greater genetic variability within the population affect the Florida Panthers' reproductive success?</a:t>
            </a:r>
          </a:p>
          <a:p>
            <a:pPr marL="0" indent="0">
              <a:buFont typeface="Arial" panose="020B0604020202020204" pitchFamily="34" charset="0"/>
              <a:buNone/>
            </a:pPr>
            <a:r>
              <a:rPr lang="en-US" altLang="en-US" sz="2000" dirty="0"/>
              <a:t>	</a:t>
            </a:r>
          </a:p>
          <a:p>
            <a:pPr marL="342900" indent="-342900">
              <a:buFont typeface="+mj-lt"/>
              <a:buAutoNum type="alphaUcPeriod"/>
            </a:pPr>
            <a:r>
              <a:rPr lang="en-US" altLang="en-US" sz="2000" dirty="0"/>
              <a:t>	</a:t>
            </a:r>
            <a:r>
              <a:rPr lang="en-US" altLang="en-US" sz="2000" dirty="0" smtClean="0"/>
              <a:t>It </a:t>
            </a:r>
            <a:r>
              <a:rPr lang="en-US" altLang="en-US" sz="2000" dirty="0"/>
              <a:t>reduces the need to keep Florida Panthers alive in captivity.</a:t>
            </a:r>
          </a:p>
          <a:p>
            <a:pPr marL="342900" indent="-342900">
              <a:buFont typeface="+mj-lt"/>
              <a:buAutoNum type="alphaUcPeriod"/>
            </a:pPr>
            <a:r>
              <a:rPr lang="en-US" altLang="en-US" sz="2000" dirty="0"/>
              <a:t>	</a:t>
            </a:r>
            <a:r>
              <a:rPr lang="en-US" altLang="en-US" sz="2000" dirty="0" smtClean="0"/>
              <a:t>It </a:t>
            </a:r>
            <a:r>
              <a:rPr lang="en-US" altLang="en-US" sz="2000" dirty="0"/>
              <a:t>increases the rate of mutations that create helpful adaptations.</a:t>
            </a:r>
          </a:p>
          <a:p>
            <a:pPr marL="342900" indent="-342900">
              <a:buFont typeface="+mj-lt"/>
              <a:buAutoNum type="alphaUcPeriod"/>
            </a:pPr>
            <a:r>
              <a:rPr lang="en-US" altLang="en-US" sz="2000" dirty="0"/>
              <a:t>	</a:t>
            </a:r>
            <a:r>
              <a:rPr lang="en-US" altLang="en-US" sz="2000" dirty="0" smtClean="0"/>
              <a:t>It </a:t>
            </a:r>
            <a:r>
              <a:rPr lang="en-US" altLang="en-US" sz="2000" dirty="0"/>
              <a:t>reduces the expansion of harmful traits that result from inbreeding.</a:t>
            </a:r>
          </a:p>
          <a:p>
            <a:pPr marL="457200" indent="-457200">
              <a:buFont typeface="+mj-lt"/>
              <a:buAutoNum type="alphaUcPeriod"/>
            </a:pPr>
            <a:r>
              <a:rPr lang="en-US" altLang="en-US" sz="2000" dirty="0" smtClean="0"/>
              <a:t>It </a:t>
            </a:r>
            <a:r>
              <a:rPr lang="en-US" altLang="en-US" sz="2000" dirty="0"/>
              <a:t>increases the chance that the Florida Panther will be able to survive sea level rise.</a:t>
            </a:r>
          </a:p>
        </p:txBody>
      </p:sp>
    </p:spTree>
    <p:extLst>
      <p:ext uri="{BB962C8B-B14F-4D97-AF65-F5344CB8AC3E}">
        <p14:creationId xmlns:p14="http://schemas.microsoft.com/office/powerpoint/2010/main" val="243688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Check for Understanding #3</a:t>
            </a:r>
            <a:endParaRPr lang="en-US" dirty="0"/>
          </a:p>
        </p:txBody>
      </p:sp>
      <p:sp>
        <p:nvSpPr>
          <p:cNvPr id="3" name="Content Placeholder 2"/>
          <p:cNvSpPr>
            <a:spLocks noGrp="1"/>
          </p:cNvSpPr>
          <p:nvPr>
            <p:ph idx="1"/>
          </p:nvPr>
        </p:nvSpPr>
        <p:spPr>
          <a:xfrm>
            <a:off x="581192" y="2057400"/>
            <a:ext cx="7989752" cy="4343399"/>
          </a:xfrm>
        </p:spPr>
        <p:txBody>
          <a:bodyPr anchor="t">
            <a:normAutofit/>
          </a:bodyPr>
          <a:lstStyle/>
          <a:p>
            <a:pPr marL="304800" indent="-304800">
              <a:spcBef>
                <a:spcPct val="0"/>
              </a:spcBef>
              <a:buNone/>
            </a:pPr>
            <a:r>
              <a:rPr lang="en-US" altLang="en-US" sz="2000" dirty="0" smtClean="0"/>
              <a:t>	Natural </a:t>
            </a:r>
            <a:r>
              <a:rPr lang="en-US" altLang="en-US" sz="2000" dirty="0"/>
              <a:t>selection is a process that results in change within a species over </a:t>
            </a:r>
            <a:r>
              <a:rPr lang="en-US" altLang="en-US" sz="2000" dirty="0" smtClean="0"/>
              <a:t>time. Which </a:t>
            </a:r>
            <a:r>
              <a:rPr lang="en-US" altLang="en-US" sz="2000" dirty="0"/>
              <a:t>of the following is NOT a condition required for natural selection to result in speciation?</a:t>
            </a:r>
          </a:p>
          <a:p>
            <a:pPr>
              <a:spcBef>
                <a:spcPct val="0"/>
              </a:spcBef>
              <a:buNone/>
            </a:pPr>
            <a:r>
              <a:rPr lang="en-US" altLang="en-US" sz="2000" dirty="0"/>
              <a:t>	</a:t>
            </a:r>
          </a:p>
          <a:p>
            <a:pPr marL="342900" indent="-342900">
              <a:spcBef>
                <a:spcPct val="0"/>
              </a:spcBef>
              <a:buFont typeface="+mj-lt"/>
              <a:buAutoNum type="alphaUcPeriod"/>
            </a:pPr>
            <a:r>
              <a:rPr lang="en-US" altLang="en-US" sz="2000" dirty="0"/>
              <a:t>	</a:t>
            </a:r>
            <a:r>
              <a:rPr lang="en-US" altLang="en-US" sz="2000" dirty="0" smtClean="0"/>
              <a:t>overpopulation </a:t>
            </a:r>
            <a:r>
              <a:rPr lang="en-US" altLang="en-US" sz="2000" dirty="0"/>
              <a:t>of the species</a:t>
            </a:r>
          </a:p>
          <a:p>
            <a:pPr marL="342900" indent="-342900">
              <a:spcBef>
                <a:spcPct val="0"/>
              </a:spcBef>
              <a:buFont typeface="+mj-lt"/>
              <a:buAutoNum type="alphaUcPeriod"/>
            </a:pPr>
            <a:r>
              <a:rPr lang="en-US" altLang="en-US" sz="2000" dirty="0"/>
              <a:t>	</a:t>
            </a:r>
            <a:r>
              <a:rPr lang="en-US" altLang="en-US" sz="2000" dirty="0" smtClean="0"/>
              <a:t>genetic </a:t>
            </a:r>
            <a:r>
              <a:rPr lang="en-US" altLang="en-US" sz="2000" dirty="0"/>
              <a:t>equilibrium of the species</a:t>
            </a:r>
          </a:p>
          <a:p>
            <a:pPr marL="342900" indent="-342900">
              <a:spcBef>
                <a:spcPct val="0"/>
              </a:spcBef>
              <a:buFont typeface="+mj-lt"/>
              <a:buAutoNum type="alphaUcPeriod"/>
            </a:pPr>
            <a:r>
              <a:rPr lang="en-US" altLang="en-US" sz="2000" dirty="0"/>
              <a:t>	</a:t>
            </a:r>
            <a:r>
              <a:rPr lang="en-US" altLang="en-US" sz="2000" dirty="0" smtClean="0"/>
              <a:t>genetic </a:t>
            </a:r>
            <a:r>
              <a:rPr lang="en-US" altLang="en-US" sz="2000" dirty="0"/>
              <a:t>variation within the species</a:t>
            </a:r>
          </a:p>
          <a:p>
            <a:pPr marL="342900" indent="-342900">
              <a:spcBef>
                <a:spcPct val="0"/>
              </a:spcBef>
              <a:buFont typeface="+mj-lt"/>
              <a:buAutoNum type="alphaUcPeriod"/>
            </a:pPr>
            <a:r>
              <a:rPr lang="en-US" altLang="en-US" sz="2000" dirty="0"/>
              <a:t>	</a:t>
            </a:r>
            <a:r>
              <a:rPr lang="en-US" altLang="en-US" sz="2000" dirty="0" smtClean="0"/>
              <a:t>competition </a:t>
            </a:r>
            <a:r>
              <a:rPr lang="en-US" altLang="en-US" sz="2000" dirty="0"/>
              <a:t>for survival within the </a:t>
            </a:r>
            <a:r>
              <a:rPr lang="en-US" altLang="en-US" sz="2000" dirty="0" smtClean="0"/>
              <a:t>species</a:t>
            </a:r>
            <a:endParaRPr lang="en-US" altLang="en-US" sz="2000" b="1" dirty="0"/>
          </a:p>
        </p:txBody>
      </p:sp>
    </p:spTree>
    <p:extLst>
      <p:ext uri="{BB962C8B-B14F-4D97-AF65-F5344CB8AC3E}">
        <p14:creationId xmlns:p14="http://schemas.microsoft.com/office/powerpoint/2010/main" val="364180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Home Learning</a:t>
            </a:r>
            <a:endParaRPr lang="en-US" dirty="0"/>
          </a:p>
        </p:txBody>
      </p:sp>
      <p:sp>
        <p:nvSpPr>
          <p:cNvPr id="3" name="Content Placeholder 2"/>
          <p:cNvSpPr>
            <a:spLocks noGrp="1"/>
          </p:cNvSpPr>
          <p:nvPr>
            <p:ph sz="half" idx="1"/>
          </p:nvPr>
        </p:nvSpPr>
        <p:spPr/>
        <p:txBody>
          <a:bodyPr anchor="t">
            <a:normAutofit/>
          </a:bodyPr>
          <a:lstStyle/>
          <a:p>
            <a:pPr marL="0" indent="0">
              <a:spcBef>
                <a:spcPct val="0"/>
              </a:spcBef>
              <a:buNone/>
            </a:pPr>
            <a:r>
              <a:rPr lang="en-US" altLang="en-US" sz="2000" dirty="0" smtClean="0"/>
              <a:t>An organism’s fitness describes how well it is adapted to its environment. The environment is made of biotic and abiotic factors. Explain whether it is mostly the biotic or abiotic components of the fish’s environment that are affecting their survival and reproductive success.</a:t>
            </a:r>
            <a:endParaRPr lang="en-US" altLang="en-US" sz="2000" b="1" dirty="0"/>
          </a:p>
        </p:txBody>
      </p:sp>
      <p:pic>
        <p:nvPicPr>
          <p:cNvPr id="56322" name="Picture 2" descr="http://3.bp.blogspot.com/-KpUAbir3hy0/Tpo2FuezvzI/AAAAAAAAAgs/eAlN8SYH_CU/s1600/seahorse+crop.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64106" y="2228002"/>
            <a:ext cx="3906838" cy="237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10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1192" y="685800"/>
            <a:ext cx="7989752" cy="2209800"/>
          </a:xfrm>
        </p:spPr>
        <p:txBody>
          <a:bodyPr anchor="ctr">
            <a:normAutofit/>
          </a:bodyPr>
          <a:lstStyle/>
          <a:p>
            <a:r>
              <a:rPr lang="en-US" altLang="en-US" dirty="0">
                <a:latin typeface="Arial" panose="020B0604020202020204" pitchFamily="34" charset="0"/>
              </a:rPr>
              <a:t>How can a change in the environment initiate a change in a population?</a:t>
            </a:r>
            <a:endParaRPr lang="en-US" dirty="0"/>
          </a:p>
        </p:txBody>
      </p:sp>
      <p:sp>
        <p:nvSpPr>
          <p:cNvPr id="5" name="Subtitle 4"/>
          <p:cNvSpPr>
            <a:spLocks noGrp="1"/>
          </p:cNvSpPr>
          <p:nvPr>
            <p:ph type="subTitle" idx="1"/>
          </p:nvPr>
        </p:nvSpPr>
        <p:spPr>
          <a:xfrm>
            <a:off x="3810000" y="3200400"/>
            <a:ext cx="4760944" cy="3084099"/>
          </a:xfrm>
        </p:spPr>
        <p:txBody>
          <a:bodyPr>
            <a:normAutofit/>
          </a:bodyPr>
          <a:lstStyle/>
          <a:p>
            <a:r>
              <a:rPr lang="en-US" altLang="en-US" sz="2000" b="1" dirty="0"/>
              <a:t>SC.912.L.15.13 Describe the conditions required for natural selection, including: overproduction of offspring, inherited variation, and the struggle to survive, which result in differential reproductive success.</a:t>
            </a:r>
          </a:p>
          <a:p>
            <a:endParaRPr lang="en-US" dirty="0"/>
          </a:p>
        </p:txBody>
      </p:sp>
      <p:pic>
        <p:nvPicPr>
          <p:cNvPr id="6" name="Picture 2" descr="http://ts4.mm.bing.net/th?id=HN.60801236386015023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3200400"/>
            <a:ext cx="3076408" cy="30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08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Explicit Instruction</a:t>
            </a:r>
            <a:endParaRPr lang="en-US" dirty="0"/>
          </a:p>
        </p:txBody>
      </p:sp>
      <p:sp>
        <p:nvSpPr>
          <p:cNvPr id="4" name="Content Placeholder 3"/>
          <p:cNvSpPr>
            <a:spLocks noGrp="1"/>
          </p:cNvSpPr>
          <p:nvPr>
            <p:ph sz="half" idx="1"/>
          </p:nvPr>
        </p:nvSpPr>
        <p:spPr>
          <a:xfrm>
            <a:off x="581192" y="2057400"/>
            <a:ext cx="4133342" cy="4343400"/>
          </a:xfrm>
        </p:spPr>
        <p:txBody>
          <a:bodyPr anchor="t">
            <a:normAutofit fontScale="92500" lnSpcReduction="10000"/>
          </a:bodyPr>
          <a:lstStyle/>
          <a:p>
            <a:r>
              <a:rPr lang="en-US" sz="2000" dirty="0"/>
              <a:t>Mechanisms of Evolution:</a:t>
            </a:r>
          </a:p>
          <a:p>
            <a:pPr marL="544068" lvl="1" indent="-342900">
              <a:buFont typeface="+mj-lt"/>
              <a:buAutoNum type="arabicPeriod"/>
            </a:pPr>
            <a:r>
              <a:rPr lang="en-US" sz="2000" dirty="0"/>
              <a:t>Mutations – changes in DNA that introduces genetic variation.</a:t>
            </a:r>
          </a:p>
          <a:p>
            <a:pPr marL="544068" lvl="1" indent="-342900">
              <a:buFont typeface="+mj-lt"/>
              <a:buAutoNum type="arabicPeriod"/>
            </a:pPr>
            <a:r>
              <a:rPr lang="en-US" sz="2000" dirty="0"/>
              <a:t>Migration – a disproportionate group enters/leaves the population.</a:t>
            </a:r>
          </a:p>
          <a:p>
            <a:pPr marL="544068" lvl="1" indent="-342900">
              <a:buFont typeface="+mj-lt"/>
              <a:buAutoNum type="arabicPeriod"/>
            </a:pPr>
            <a:r>
              <a:rPr lang="en-US" sz="2000" dirty="0"/>
              <a:t>Genetic Drift – an unusual event separates all but a few individuals of a population.</a:t>
            </a:r>
          </a:p>
          <a:p>
            <a:pPr marL="544068" lvl="1" indent="-342900">
              <a:buFont typeface="+mj-lt"/>
              <a:buAutoNum type="arabicPeriod"/>
            </a:pPr>
            <a:r>
              <a:rPr lang="en-US" sz="2000" dirty="0"/>
              <a:t>Natural Selection – traits that improve chance for survival and reproduction are passed more frequently to offspring</a:t>
            </a:r>
            <a:r>
              <a:rPr lang="en-US" sz="2000" dirty="0" smtClean="0"/>
              <a:t>.</a:t>
            </a:r>
            <a:endParaRPr lang="en-US" sz="2000" dirty="0"/>
          </a:p>
        </p:txBody>
      </p:sp>
      <p:pic>
        <p:nvPicPr>
          <p:cNvPr id="6"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4534" y="2057400"/>
            <a:ext cx="3856410" cy="3258398"/>
          </a:xfrm>
        </p:spPr>
      </p:pic>
    </p:spTree>
    <p:extLst>
      <p:ext uri="{BB962C8B-B14F-4D97-AF65-F5344CB8AC3E}">
        <p14:creationId xmlns:p14="http://schemas.microsoft.com/office/powerpoint/2010/main" val="338719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Explicit Instruction</a:t>
            </a:r>
            <a:endParaRPr lang="en-US" dirty="0"/>
          </a:p>
        </p:txBody>
      </p:sp>
      <p:sp>
        <p:nvSpPr>
          <p:cNvPr id="4" name="Content Placeholder 3"/>
          <p:cNvSpPr>
            <a:spLocks noGrp="1"/>
          </p:cNvSpPr>
          <p:nvPr>
            <p:ph sz="half" idx="1"/>
          </p:nvPr>
        </p:nvSpPr>
        <p:spPr>
          <a:xfrm>
            <a:off x="581193" y="2228002"/>
            <a:ext cx="3762208" cy="3633047"/>
          </a:xfrm>
        </p:spPr>
        <p:txBody>
          <a:bodyPr anchor="t">
            <a:normAutofit/>
          </a:bodyPr>
          <a:lstStyle/>
          <a:p>
            <a:r>
              <a:rPr lang="en-US" sz="2000" dirty="0" smtClean="0"/>
              <a:t>A mutation is a </a:t>
            </a:r>
            <a:r>
              <a:rPr lang="en-US" sz="2000" dirty="0" smtClean="0"/>
              <a:t>change </a:t>
            </a:r>
            <a:r>
              <a:rPr lang="en-US" sz="2000" dirty="0" smtClean="0"/>
              <a:t>in an organism’s nucleotide sequence.</a:t>
            </a:r>
          </a:p>
          <a:p>
            <a:r>
              <a:rPr lang="en-US" sz="2000" dirty="0" smtClean="0"/>
              <a:t>The change may occur in a gene or in a chromosome.</a:t>
            </a:r>
          </a:p>
          <a:p>
            <a:r>
              <a:rPr lang="en-US" sz="2000" dirty="0" smtClean="0"/>
              <a:t>Mutations may be benefit, hinder, or have no affect on the organism’s ability to survive and reproduce.</a:t>
            </a:r>
            <a:endParaRPr lang="en-US" sz="2000" dirty="0"/>
          </a:p>
        </p:txBody>
      </p:sp>
      <p:pic>
        <p:nvPicPr>
          <p:cNvPr id="7" name="Picture 6" descr="http://ts2.mm.bing.net/th?&amp;id=HN.608037261785759815&amp;w=341&amp;h=300&amp;c=0&amp;pid=1.9&amp;rs=0&amp;p=0&amp;url=http%3A%2F%2Fapps.rhs.org.uk%2Fadvicesearch%2Fprofile.aspx%3Fpid%3D2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28002"/>
            <a:ext cx="2246344" cy="15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s4.mm.bing.net/th?&amp;id=HN.608047595477336605&amp;w=300&amp;h=300&amp;c=0&amp;pid=1.9&amp;rs=0&amp;p=0&amp;url=http%3A%2F%2Fwww.angelfire.com%2Fmi%2Fdinosaurs%2Fmutations.htm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0719" y="2228003"/>
            <a:ext cx="1933847" cy="15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ts2.mm.bing.net/th?&amp;id=HN.608053840363979741&amp;w=300&amp;h=300&amp;c=0&amp;pid=1.9&amp;rs=0&amp;p=0&amp;url=http%3A%2F%2Fwww.scienceclarified.com%2FMu-Oi%2FMutation.ht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719" y="3734718"/>
            <a:ext cx="2363245" cy="137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ts2.mm.bing.net/th?id=HN.608004469713207365&amp;w=215&amp;h=179&amp;c=7&amp;rs=1&amp;url=http%3a%2f%2fforum.prisonplanet.com%2findex.php%3ftopic%3d231809.0&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964" y="3729956"/>
            <a:ext cx="1726980" cy="13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92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Explicit Instruction</a:t>
            </a:r>
            <a:endParaRPr lang="en-US" dirty="0"/>
          </a:p>
        </p:txBody>
      </p:sp>
      <p:sp>
        <p:nvSpPr>
          <p:cNvPr id="4" name="Content Placeholder 3"/>
          <p:cNvSpPr>
            <a:spLocks noGrp="1"/>
          </p:cNvSpPr>
          <p:nvPr>
            <p:ph sz="half" idx="1"/>
          </p:nvPr>
        </p:nvSpPr>
        <p:spPr>
          <a:xfrm>
            <a:off x="581192" y="2057400"/>
            <a:ext cx="3899527" cy="4343400"/>
          </a:xfrm>
        </p:spPr>
        <p:txBody>
          <a:bodyPr anchor="t">
            <a:normAutofit/>
          </a:bodyPr>
          <a:lstStyle/>
          <a:p>
            <a:r>
              <a:rPr lang="en-US" sz="2000" dirty="0" smtClean="0"/>
              <a:t>Migration between populations may change the gene pool of the population.</a:t>
            </a:r>
          </a:p>
          <a:p>
            <a:r>
              <a:rPr lang="en-US" sz="2000" dirty="0" smtClean="0"/>
              <a:t>Suppose Western Deer fur color is homozygous recessive (bb) while Eastern Deer fur color is homozygous dominant (BB).</a:t>
            </a:r>
          </a:p>
          <a:p>
            <a:r>
              <a:rPr lang="en-US" altLang="en-US" sz="2000" dirty="0" smtClean="0"/>
              <a:t>Interbreeding with migrating deer would change the allele frequency of the population.</a:t>
            </a:r>
            <a:endParaRPr lang="en-US" altLang="en-US" sz="2000" dirty="0"/>
          </a:p>
        </p:txBody>
      </p:sp>
      <p:pic>
        <p:nvPicPr>
          <p:cNvPr id="49156" name="Picture 4" descr="http://biology-forums.com/gallery/33_12_07_11_4_14_37.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28940" y="2057400"/>
            <a:ext cx="4042004" cy="363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5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Explicit Instruction</a:t>
            </a:r>
            <a:endParaRPr lang="en-US" dirty="0"/>
          </a:p>
        </p:txBody>
      </p:sp>
      <p:sp>
        <p:nvSpPr>
          <p:cNvPr id="4" name="Content Placeholder 3"/>
          <p:cNvSpPr>
            <a:spLocks noGrp="1"/>
          </p:cNvSpPr>
          <p:nvPr>
            <p:ph sz="half" idx="1"/>
          </p:nvPr>
        </p:nvSpPr>
        <p:spPr>
          <a:xfrm>
            <a:off x="581192" y="2057400"/>
            <a:ext cx="3899527" cy="4343400"/>
          </a:xfrm>
        </p:spPr>
        <p:txBody>
          <a:bodyPr anchor="t">
            <a:normAutofit lnSpcReduction="10000"/>
          </a:bodyPr>
          <a:lstStyle/>
          <a:p>
            <a:r>
              <a:rPr lang="en-US" sz="2000" dirty="0" smtClean="0"/>
              <a:t>Genetic drift occurs when an unusual event separates all but a few individuals from the rest of the population.</a:t>
            </a:r>
          </a:p>
          <a:p>
            <a:r>
              <a:rPr lang="en-US" sz="2000" dirty="0" smtClean="0"/>
              <a:t>For example, a natural disaster could decimate a population of birds.</a:t>
            </a:r>
          </a:p>
          <a:p>
            <a:pPr lvl="1"/>
            <a:r>
              <a:rPr lang="en-US" sz="2000" dirty="0"/>
              <a:t>T</a:t>
            </a:r>
            <a:r>
              <a:rPr lang="en-US" sz="2000" dirty="0" smtClean="0"/>
              <a:t>he original population could have been 60% yellow and 40% blue.</a:t>
            </a:r>
          </a:p>
          <a:p>
            <a:pPr lvl="1"/>
            <a:r>
              <a:rPr lang="en-US" sz="2000" dirty="0" smtClean="0"/>
              <a:t>The surviving population could have been 70% blue and 30% yellow.</a:t>
            </a:r>
            <a:endParaRPr lang="en-US" sz="2000" dirty="0"/>
          </a:p>
        </p:txBody>
      </p:sp>
      <p:pic>
        <p:nvPicPr>
          <p:cNvPr id="6" name="Picture 4" descr="http://i1.ytimg.com/vi/PCIdeaPP5jQ/maxresdefault.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184" t="7123" r="46194" b="41281"/>
          <a:stretch/>
        </p:blipFill>
        <p:spPr bwMode="auto">
          <a:xfrm>
            <a:off x="4535919" y="2223238"/>
            <a:ext cx="4035025" cy="288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79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Explicit Instruction</a:t>
            </a:r>
            <a:endParaRPr lang="en-US" dirty="0"/>
          </a:p>
        </p:txBody>
      </p:sp>
      <p:sp>
        <p:nvSpPr>
          <p:cNvPr id="4" name="Content Placeholder 3"/>
          <p:cNvSpPr>
            <a:spLocks noGrp="1"/>
          </p:cNvSpPr>
          <p:nvPr>
            <p:ph sz="half" idx="1"/>
          </p:nvPr>
        </p:nvSpPr>
        <p:spPr/>
        <p:txBody>
          <a:bodyPr anchor="t">
            <a:normAutofit/>
          </a:bodyPr>
          <a:lstStyle/>
          <a:p>
            <a:r>
              <a:rPr lang="en-US" sz="2000" dirty="0"/>
              <a:t>Conditions for Natural Selection</a:t>
            </a:r>
          </a:p>
          <a:p>
            <a:pPr marL="544068" lvl="1" indent="-342900">
              <a:buFont typeface="+mj-lt"/>
              <a:buAutoNum type="arabicPeriod"/>
            </a:pPr>
            <a:r>
              <a:rPr lang="en-US" sz="2000" dirty="0"/>
              <a:t>More offspring than can survive.</a:t>
            </a:r>
          </a:p>
          <a:p>
            <a:pPr marL="544068" lvl="1" indent="-342900">
              <a:buFont typeface="+mj-lt"/>
              <a:buAutoNum type="arabicPeriod"/>
            </a:pPr>
            <a:r>
              <a:rPr lang="en-US" sz="2000" dirty="0"/>
              <a:t>Individuals of a species have variation.</a:t>
            </a:r>
          </a:p>
          <a:p>
            <a:pPr marL="544068" lvl="1" indent="-342900">
              <a:buFont typeface="+mj-lt"/>
              <a:buAutoNum type="arabicPeriod"/>
            </a:pPr>
            <a:r>
              <a:rPr lang="en-US" sz="2000" dirty="0"/>
              <a:t>Variation gives reproductive advantage.</a:t>
            </a:r>
          </a:p>
        </p:txBody>
      </p:sp>
      <p:pic>
        <p:nvPicPr>
          <p:cNvPr id="6"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8922" y="2227263"/>
            <a:ext cx="3457144" cy="3633787"/>
          </a:xfrm>
        </p:spPr>
      </p:pic>
    </p:spTree>
    <p:extLst>
      <p:ext uri="{BB962C8B-B14F-4D97-AF65-F5344CB8AC3E}">
        <p14:creationId xmlns:p14="http://schemas.microsoft.com/office/powerpoint/2010/main" val="14890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Guided Practice</a:t>
            </a:r>
            <a:endParaRPr lang="en-US" dirty="0"/>
          </a:p>
        </p:txBody>
      </p:sp>
      <p:sp>
        <p:nvSpPr>
          <p:cNvPr id="3" name="Content Placeholder 2"/>
          <p:cNvSpPr>
            <a:spLocks noGrp="1"/>
          </p:cNvSpPr>
          <p:nvPr>
            <p:ph sz="half" idx="1"/>
          </p:nvPr>
        </p:nvSpPr>
        <p:spPr>
          <a:xfrm>
            <a:off x="581192" y="2057400"/>
            <a:ext cx="5210008" cy="4343400"/>
          </a:xfrm>
        </p:spPr>
        <p:txBody>
          <a:bodyPr anchor="t">
            <a:normAutofit/>
          </a:bodyPr>
          <a:lstStyle/>
          <a:p>
            <a:pPr marL="0" indent="0">
              <a:buNone/>
            </a:pPr>
            <a:r>
              <a:rPr lang="en-US" dirty="0" smtClean="0"/>
              <a:t>SCENARIO 1 :  WORMS</a:t>
            </a:r>
          </a:p>
          <a:p>
            <a:pPr marL="0" indent="0">
              <a:buNone/>
            </a:pPr>
            <a:r>
              <a:rPr lang="en-US" dirty="0" smtClean="0"/>
              <a:t>There </a:t>
            </a:r>
            <a:r>
              <a:rPr lang="en-US" dirty="0"/>
              <a:t>are 2 types of worms: worms that eat at night (nocturnal) and worms that eat during the day (diurnal). The birds eat during the day and seem to be eating ONLY the diurnal worms. The nocturnal worms are in their burrows during this time. Each spring when the worms reproduce, they have about 500 babies but only 100 of these 500 ever become old enough </a:t>
            </a:r>
            <a:r>
              <a:rPr lang="en-US" dirty="0" smtClean="0"/>
              <a:t>to reproduce.</a:t>
            </a:r>
          </a:p>
          <a:p>
            <a:pPr marL="342900" indent="-342900">
              <a:buFont typeface="+mj-lt"/>
              <a:buAutoNum type="alphaLcParenR"/>
            </a:pPr>
            <a:r>
              <a:rPr lang="en-US" dirty="0"/>
              <a:t>Over production:</a:t>
            </a:r>
          </a:p>
          <a:p>
            <a:pPr marL="342900" indent="-342900">
              <a:buFont typeface="+mj-lt"/>
              <a:buAutoNum type="alphaLcParenR"/>
            </a:pPr>
            <a:r>
              <a:rPr lang="en-US" dirty="0"/>
              <a:t>Types of variation:</a:t>
            </a:r>
          </a:p>
          <a:p>
            <a:pPr marL="342900" indent="-342900">
              <a:buFont typeface="+mj-lt"/>
              <a:buAutoNum type="alphaLcParenR"/>
            </a:pPr>
            <a:r>
              <a:rPr lang="en-US" dirty="0"/>
              <a:t>Favorable trait:</a:t>
            </a:r>
          </a:p>
          <a:p>
            <a:pPr marL="342900" indent="-342900">
              <a:buFont typeface="+mj-lt"/>
              <a:buAutoNum type="alphaLcParenR"/>
            </a:pPr>
            <a:r>
              <a:rPr lang="en-US" dirty="0"/>
              <a:t>Surviving trait</a:t>
            </a:r>
            <a:r>
              <a:rPr lang="en-US" dirty="0" smtClean="0"/>
              <a:t>:</a:t>
            </a:r>
            <a:endParaRPr lang="en-US" dirty="0"/>
          </a:p>
        </p:txBody>
      </p:sp>
      <p:pic>
        <p:nvPicPr>
          <p:cNvPr id="53250" name="Picture 2" descr="http://1.bp.blogspot.com/-xhNZW3y4Dsk/UTCuF-sQVcI/AAAAAAAACVM/prL1O0f2APE/s1600/can_of_worms_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2627344" cy="245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9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Mechanisms of Change</a:t>
            </a:r>
            <a:br>
              <a:rPr lang="en-US" dirty="0" smtClean="0"/>
            </a:br>
            <a:r>
              <a:rPr lang="en-US" dirty="0" smtClean="0"/>
              <a:t>Guided Practice</a:t>
            </a:r>
            <a:endParaRPr lang="en-US" dirty="0"/>
          </a:p>
        </p:txBody>
      </p:sp>
      <p:sp>
        <p:nvSpPr>
          <p:cNvPr id="3" name="Content Placeholder 2"/>
          <p:cNvSpPr>
            <a:spLocks noGrp="1"/>
          </p:cNvSpPr>
          <p:nvPr>
            <p:ph sz="half" idx="1"/>
          </p:nvPr>
        </p:nvSpPr>
        <p:spPr>
          <a:xfrm>
            <a:off x="581192" y="2057400"/>
            <a:ext cx="4676608" cy="4343400"/>
          </a:xfrm>
        </p:spPr>
        <p:txBody>
          <a:bodyPr anchor="t">
            <a:normAutofit/>
          </a:bodyPr>
          <a:lstStyle/>
          <a:p>
            <a:pPr marL="0" indent="0">
              <a:buNone/>
            </a:pPr>
            <a:r>
              <a:rPr lang="en-US" dirty="0" smtClean="0"/>
              <a:t>SCENARIO 2 :  POLAR BEARS</a:t>
            </a:r>
          </a:p>
          <a:p>
            <a:pPr marL="0" indent="0">
              <a:buNone/>
            </a:pPr>
            <a:r>
              <a:rPr lang="en-US" dirty="0"/>
              <a:t>There are 3 types of polar bears: ones with thick coats, ones with thin coats and ones with medium coats. It is fall, soon to be winter. The temperatures are dropping rapidly and the bears must be kept warm, or they will freeze to death. Many of the bears have had ~2 cubs each but due to the extreme temperatures, many mothers only have one cub left.</a:t>
            </a:r>
            <a:endParaRPr lang="en-US" dirty="0" smtClean="0"/>
          </a:p>
          <a:p>
            <a:pPr marL="342900" indent="-342900">
              <a:buFont typeface="+mj-lt"/>
              <a:buAutoNum type="alphaLcParenR"/>
            </a:pPr>
            <a:r>
              <a:rPr lang="en-US" dirty="0" smtClean="0"/>
              <a:t>Over production:</a:t>
            </a:r>
          </a:p>
          <a:p>
            <a:pPr marL="342900" indent="-342900">
              <a:buFont typeface="+mj-lt"/>
              <a:buAutoNum type="alphaLcParenR"/>
            </a:pPr>
            <a:r>
              <a:rPr lang="en-US" dirty="0" smtClean="0"/>
              <a:t>Types </a:t>
            </a:r>
            <a:r>
              <a:rPr lang="en-US" dirty="0"/>
              <a:t>of variation:</a:t>
            </a:r>
          </a:p>
          <a:p>
            <a:pPr marL="342900" indent="-342900">
              <a:buFont typeface="+mj-lt"/>
              <a:buAutoNum type="alphaLcParenR"/>
            </a:pPr>
            <a:r>
              <a:rPr lang="en-US" dirty="0"/>
              <a:t>Favorable trait:</a:t>
            </a:r>
          </a:p>
          <a:p>
            <a:pPr marL="342900" indent="-342900">
              <a:buFont typeface="+mj-lt"/>
              <a:buAutoNum type="alphaLcParenR"/>
            </a:pPr>
            <a:r>
              <a:rPr lang="en-US" dirty="0"/>
              <a:t>Surviving trait</a:t>
            </a:r>
            <a:r>
              <a:rPr lang="en-US" dirty="0" smtClean="0"/>
              <a:t>:</a:t>
            </a:r>
            <a:endParaRPr lang="en-US" dirty="0"/>
          </a:p>
        </p:txBody>
      </p:sp>
      <p:pic>
        <p:nvPicPr>
          <p:cNvPr id="55298" name="Picture 2" descr="http://tse3.mm.bing.net/th?id=OIP.M6dd8a5eedea9849aa6ff29571533feadH0&amp;pid=15.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8490"/>
          <a:stretch/>
        </p:blipFill>
        <p:spPr bwMode="auto">
          <a:xfrm>
            <a:off x="5386450" y="2057400"/>
            <a:ext cx="3184494" cy="244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62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963</TotalTime>
  <Words>1168</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Wingdings 2</vt:lpstr>
      <vt:lpstr>Dividend</vt:lpstr>
      <vt:lpstr>Focus Lesson : Mechanisms of Change Introduction</vt:lpstr>
      <vt:lpstr>How can a change in the environment initiate a change in a population?</vt:lpstr>
      <vt:lpstr>Focus Lesson : Mechanisms of Change Explicit Instruction</vt:lpstr>
      <vt:lpstr>Focus Lesson : Mechanisms of Change Explicit Instruction</vt:lpstr>
      <vt:lpstr>Focus Lesson : Mechanisms of Change Explicit Instruction</vt:lpstr>
      <vt:lpstr>Focus Lesson : Mechanisms of Change Explicit Instruction</vt:lpstr>
      <vt:lpstr>Focus Lesson : Mechanisms of Change Explicit Instruction</vt:lpstr>
      <vt:lpstr>Focus Lesson : Mechanisms of Change Guided Practice</vt:lpstr>
      <vt:lpstr>Focus Lesson : Mechanisms of Change Guided Practice</vt:lpstr>
      <vt:lpstr>Focus Lesson : Mechanisms of Change Guided Practice</vt:lpstr>
      <vt:lpstr>Focus Lesson : Mechanisms of Change Independent Practice</vt:lpstr>
      <vt:lpstr>Focus Lesson : Mechanisms of Change Check for Understanding #1</vt:lpstr>
      <vt:lpstr>Focus Lesson : Mechanisms of Change Check for Understanding #2</vt:lpstr>
      <vt:lpstr>Focus Lesson : Mechanisms of Change Check for Understanding #3</vt:lpstr>
      <vt:lpstr>Focus Lesson : Mechanisms of Change Home Learning</vt:lpstr>
    </vt:vector>
  </TitlesOfParts>
  <Company>VCS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SELECTION</dc:title>
  <dc:creator>gen_1551</dc:creator>
  <cp:lastModifiedBy>Ison, Steven P.</cp:lastModifiedBy>
  <cp:revision>44</cp:revision>
  <dcterms:created xsi:type="dcterms:W3CDTF">2014-04-23T14:06:31Z</dcterms:created>
  <dcterms:modified xsi:type="dcterms:W3CDTF">2016-04-13T16:50:42Z</dcterms:modified>
</cp:coreProperties>
</file>