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61" r:id="rId3"/>
    <p:sldId id="267" r:id="rId4"/>
    <p:sldId id="260" r:id="rId5"/>
    <p:sldId id="266" r:id="rId6"/>
    <p:sldId id="264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47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10/01/2015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54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10/01/2015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5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10/01/2015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0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10/01/2015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3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10/01/2015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53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10/01/2015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3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10/01/2015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5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10/01/2015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10/01/2015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EAEEDF3-FC83-41BC-A37B-640B5C569405}" type="datetimeFigureOut">
              <a:rPr lang="en-US" smtClean="0"/>
              <a:t>10/01/2015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7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10/01/2015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7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EAEEDF3-FC83-41BC-A37B-640B5C569405}" type="datetimeFigureOut">
              <a:rPr lang="en-US" smtClean="0"/>
              <a:t>10/01/2015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63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Carbon Cycle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Using your textbook, read “The Gulf of Mexico’s Dead Zone” on page 63.</a:t>
            </a:r>
          </a:p>
          <a:p>
            <a:r>
              <a:rPr lang="en-US" dirty="0" smtClean="0"/>
              <a:t>Answer the following question:</a:t>
            </a:r>
          </a:p>
          <a:p>
            <a:r>
              <a:rPr lang="en-US" dirty="0" smtClean="0"/>
              <a:t>How do the non-living parts of Earth’s systems provide the basic materials to support life? 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84" y="1914042"/>
            <a:ext cx="4267796" cy="3886742"/>
          </a:xfrm>
        </p:spPr>
      </p:pic>
    </p:spTree>
    <p:extLst>
      <p:ext uri="{BB962C8B-B14F-4D97-AF65-F5344CB8AC3E}">
        <p14:creationId xmlns:p14="http://schemas.microsoft.com/office/powerpoint/2010/main" val="1785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Carbon Cycle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Explicit Instruction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97280" y="1837956"/>
            <a:ext cx="4937760" cy="40233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Earth’s systems include cycles that influence life and climate on our planet.</a:t>
            </a:r>
          </a:p>
          <a:p>
            <a:r>
              <a:rPr lang="en-US" dirty="0" smtClean="0"/>
              <a:t>Earth’s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geosphere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lithosphere</a:t>
            </a:r>
            <a:r>
              <a:rPr lang="en-US" dirty="0" smtClean="0"/>
              <a:t>, biosphere, atmosphere, and hydrosphere are defined by their functions.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Biosphere</a:t>
            </a:r>
            <a:r>
              <a:rPr lang="en-US" dirty="0" smtClean="0"/>
              <a:t> consists of all of the living (or once-living) things and the non-living things they interact with.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atmosphere</a:t>
            </a:r>
            <a:r>
              <a:rPr lang="en-US" dirty="0" smtClean="0"/>
              <a:t> </a:t>
            </a:r>
            <a:r>
              <a:rPr lang="en-US" dirty="0" smtClean="0"/>
              <a:t>consists of all the gases that surround our planet.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hydrosphere</a:t>
            </a:r>
            <a:r>
              <a:rPr lang="en-US" dirty="0" smtClean="0"/>
              <a:t> encompasses all of the water on Earth’s surface, underground and in the atmosphere.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55" y="1837956"/>
            <a:ext cx="4937125" cy="2804095"/>
          </a:xfrm>
        </p:spPr>
      </p:pic>
    </p:spTree>
    <p:extLst>
      <p:ext uri="{BB962C8B-B14F-4D97-AF65-F5344CB8AC3E}">
        <p14:creationId xmlns:p14="http://schemas.microsoft.com/office/powerpoint/2010/main" val="420380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Carbon Cycle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Explicit Instruction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Nutrients cycle through the environment endlessly.</a:t>
            </a:r>
          </a:p>
          <a:p>
            <a:r>
              <a:rPr lang="en-US" dirty="0"/>
              <a:t>Law of Conservation of Matter explains:</a:t>
            </a:r>
          </a:p>
          <a:p>
            <a:pPr lvl="1"/>
            <a:r>
              <a:rPr lang="en-US" dirty="0"/>
              <a:t>Matter cannot be created or destroyed</a:t>
            </a:r>
          </a:p>
          <a:p>
            <a:pPr lvl="1"/>
            <a:r>
              <a:rPr lang="en-US" dirty="0"/>
              <a:t>Matter may be transformed from one type to another.</a:t>
            </a:r>
          </a:p>
          <a:p>
            <a:r>
              <a:rPr lang="en-US" dirty="0"/>
              <a:t>Nutrients are matter that organisms need to survive.</a:t>
            </a:r>
          </a:p>
          <a:p>
            <a:r>
              <a:rPr lang="en-US" dirty="0"/>
              <a:t>Nutrients cycle through the environment in complex cycles called biogeochemical cycles.</a:t>
            </a:r>
          </a:p>
          <a:p>
            <a:pPr lvl="1"/>
            <a:r>
              <a:rPr lang="en-US" dirty="0"/>
              <a:t>e.g. water, carbon, nitrogen, phosphorus &amp; oxygen.</a:t>
            </a:r>
          </a:p>
        </p:txBody>
      </p:sp>
    </p:spTree>
    <p:extLst>
      <p:ext uri="{BB962C8B-B14F-4D97-AF65-F5344CB8AC3E}">
        <p14:creationId xmlns:p14="http://schemas.microsoft.com/office/powerpoint/2010/main" val="13083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Carbon Cycle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Guided Practice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6841375" cy="402335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On a sheet of paper draw three even boxes as show to the right. Be sure to leave enough space below and around the boxes.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top box represents the sphere with the most carbon, while the bottom box represents the sphere with the least carbon.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Label each of the three boxes either biosphere, atmosphere or hydrosphere based on which your group believes to have the most-to-least carbon.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Draw arrows from one sphere to another and label the process that moves the carbon atom. Label the arrow indicating the process.</a:t>
            </a:r>
            <a:br>
              <a:rPr lang="en-US" dirty="0" smtClean="0"/>
            </a:br>
            <a:r>
              <a:rPr lang="en-US" dirty="0" smtClean="0"/>
              <a:t>e.g. fossil fuels (biosphere) </a:t>
            </a:r>
            <a:r>
              <a:rPr lang="en-US" dirty="0" smtClean="0">
                <a:sym typeface="Wingdings" panose="05000000000000000000" pitchFamily="2" charset="2"/>
              </a:rPr>
              <a:t> (burning)  atmosphere</a:t>
            </a:r>
            <a:endParaRPr lang="en-US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50" y="1845734"/>
            <a:ext cx="2971330" cy="4022725"/>
          </a:xfrm>
        </p:spPr>
      </p:pic>
    </p:spTree>
    <p:extLst>
      <p:ext uri="{BB962C8B-B14F-4D97-AF65-F5344CB8AC3E}">
        <p14:creationId xmlns:p14="http://schemas.microsoft.com/office/powerpoint/2010/main" val="40915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Carbon Cycle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Guided Practice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2" y="2129776"/>
            <a:ext cx="5538967" cy="3875707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635930" y="1845735"/>
            <a:ext cx="4519749" cy="4023360"/>
          </a:xfrm>
        </p:spPr>
        <p:txBody>
          <a:bodyPr/>
          <a:lstStyle/>
          <a:p>
            <a:r>
              <a:rPr lang="en-US" dirty="0" smtClean="0"/>
              <a:t>Spheres with most-to-least carbon:</a:t>
            </a:r>
          </a:p>
          <a:p>
            <a:pPr lvl="1"/>
            <a:r>
              <a:rPr lang="en-US" dirty="0" smtClean="0"/>
              <a:t>Hydrosphere </a:t>
            </a:r>
            <a:r>
              <a:rPr lang="en-US" dirty="0" smtClean="0">
                <a:sym typeface="Wingdings" panose="05000000000000000000" pitchFamily="2" charset="2"/>
              </a:rPr>
              <a:t> Biosphere  Atmosphere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34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Carbon Cycle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Why is Earth’s biosphere called “the living Earth?”</a:t>
            </a:r>
          </a:p>
          <a:p>
            <a:pPr marL="457200" indent="-457200">
              <a:buAutoNum type="arabicPeriod"/>
            </a:pPr>
            <a:r>
              <a:rPr lang="en-US" dirty="0" smtClean="0"/>
              <a:t>What is ozone and how does it affect our atmosphere? How do greenhouse gases in Earth’s atmosphere affect our environment?</a:t>
            </a:r>
          </a:p>
          <a:p>
            <a:pPr marL="457200" indent="-457200">
              <a:buAutoNum type="arabicPeriod"/>
            </a:pPr>
            <a:r>
              <a:rPr lang="en-US" dirty="0" smtClean="0"/>
              <a:t>How are salt water and freshwater distributed on Earth? Describe two human activities that affect the water cycle.</a:t>
            </a:r>
          </a:p>
          <a:p>
            <a:pPr marL="457200" indent="-457200">
              <a:buAutoNum type="arabicPeriod"/>
            </a:pPr>
            <a:r>
              <a:rPr lang="en-US" dirty="0" smtClean="0"/>
              <a:t>How do organisms in the biosphere affect the atmosphere and vice versa?</a:t>
            </a:r>
          </a:p>
          <a:p>
            <a:pPr marL="457200" indent="-457200">
              <a:buAutoNum type="arabicPeriod"/>
            </a:pPr>
            <a:r>
              <a:rPr lang="en-US" dirty="0" smtClean="0"/>
              <a:t>Describe how photosynthesis and cellular respiration helps drive the carbon cycle. Why do scientist think that there is a carbon sink somewhere?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5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Carbon Cycle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Home Learning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Performance Task: Imperiled Species Management Plan:</a:t>
            </a:r>
          </a:p>
          <a:p>
            <a:pPr lvl="1"/>
            <a:r>
              <a:rPr lang="en-US" sz="2000" dirty="0" smtClean="0"/>
              <a:t>It will be your task to create a species action plan for a threatened or endangered species native to the State of Florida or the southeastern region of the United States.</a:t>
            </a:r>
          </a:p>
          <a:p>
            <a:pPr marL="768096" lvl="2" indent="-457200">
              <a:buFont typeface="+mj-lt"/>
              <a:buAutoNum type="arabicPeriod" startAt="5"/>
            </a:pPr>
            <a:r>
              <a:rPr lang="en-US" sz="2000" dirty="0" smtClean="0"/>
              <a:t>For the three species you have identified find the following information</a:t>
            </a:r>
            <a:r>
              <a:rPr lang="en-US" sz="2000" dirty="0" smtClean="0"/>
              <a:t>:</a:t>
            </a:r>
          </a:p>
          <a:p>
            <a:pPr marL="1027113" lvl="3" indent="-338138"/>
            <a:r>
              <a:rPr lang="en-US" sz="2000" dirty="0" smtClean="0"/>
              <a:t>What are some strategies that you can implement to reach your conservation objective?</a:t>
            </a:r>
          </a:p>
          <a:p>
            <a:pPr marL="1209993" lvl="4" indent="-338138"/>
            <a:r>
              <a:rPr lang="en-US" sz="2000" dirty="0" smtClean="0"/>
              <a:t>What regulations could be imposed by a governmental agency (EPA, FWC, </a:t>
            </a:r>
            <a:r>
              <a:rPr lang="en-US" sz="2000" dirty="0" err="1" smtClean="0"/>
              <a:t>etc</a:t>
            </a:r>
            <a:r>
              <a:rPr lang="en-US" sz="2000" dirty="0" smtClean="0"/>
              <a:t>), including bans on hunting/killing, hunting/fishing permits, building permits, </a:t>
            </a:r>
            <a:r>
              <a:rPr lang="en-US" sz="2000" dirty="0" err="1" smtClean="0"/>
              <a:t>etc</a:t>
            </a:r>
            <a:r>
              <a:rPr lang="en-US" sz="2000" dirty="0" smtClean="0"/>
              <a:t>?</a:t>
            </a:r>
            <a:endParaRPr lang="en-US" sz="2000" dirty="0" smtClean="0"/>
          </a:p>
          <a:p>
            <a:pPr marL="1209993" lvl="4" indent="-338138"/>
            <a:r>
              <a:rPr lang="en-US" sz="2000" dirty="0" smtClean="0"/>
              <a:t>What actions could be taken by other governmental agencies to protect or better manage factors effecting the species?</a:t>
            </a:r>
          </a:p>
          <a:p>
            <a:pPr marL="1209993" lvl="4" indent="-338138"/>
            <a:r>
              <a:rPr lang="en-US" sz="2000" dirty="0" smtClean="0"/>
              <a:t>What sort of incentives could be given to encourage those using public or private lands to comply with government regulations?</a:t>
            </a:r>
          </a:p>
          <a:p>
            <a:pPr marL="1209993" lvl="4" indent="-338138"/>
            <a:r>
              <a:rPr lang="en-US" sz="2000" dirty="0" smtClean="0"/>
              <a:t>What sort of plan could be implemented to monitor the species in the future?</a:t>
            </a:r>
          </a:p>
          <a:p>
            <a:pPr marL="1209993" lvl="4" indent="-338138"/>
            <a:r>
              <a:rPr lang="en-US" sz="2000" dirty="0" smtClean="0"/>
              <a:t>What sort of education or outreach could be implemented to improve public knowledge of the species and threats to the species?</a:t>
            </a:r>
          </a:p>
          <a:p>
            <a:pPr marL="1209993" lvl="4" indent="-338138"/>
            <a:r>
              <a:rPr lang="en-US" sz="2000" dirty="0" smtClean="0"/>
              <a:t>What future research would or could improve conditions for the species’ survival?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508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1590</TotalTime>
  <Words>584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Retrospect</vt:lpstr>
      <vt:lpstr>The Carbon Cycle Introduction</vt:lpstr>
      <vt:lpstr>The Carbon Cycle Explicit Instruction</vt:lpstr>
      <vt:lpstr>The Carbon Cycle Explicit Instruction</vt:lpstr>
      <vt:lpstr>The Carbon Cycle Guided Practice</vt:lpstr>
      <vt:lpstr>The Carbon Cycle Guided Practice</vt:lpstr>
      <vt:lpstr>The Carbon Cycle Independent Practice</vt:lpstr>
      <vt:lpstr>The Carbon Cycle Home Learning</vt:lpstr>
    </vt:vector>
  </TitlesOfParts>
  <Company>Duval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of Science: Scientific Method Introduction</dc:title>
  <dc:creator>Ison, Steven P.</dc:creator>
  <cp:lastModifiedBy>Ison, Steven P.</cp:lastModifiedBy>
  <cp:revision>74</cp:revision>
  <dcterms:created xsi:type="dcterms:W3CDTF">2015-09-03T12:25:50Z</dcterms:created>
  <dcterms:modified xsi:type="dcterms:W3CDTF">2015-10-01T18:12:10Z</dcterms:modified>
</cp:coreProperties>
</file>