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7" r:id="rId3"/>
    <p:sldId id="262" r:id="rId4"/>
    <p:sldId id="263" r:id="rId5"/>
    <p:sldId id="258" r:id="rId6"/>
    <p:sldId id="260" r:id="rId7"/>
    <p:sldId id="264"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7" autoAdjust="0"/>
    <p:restoredTop sz="94660"/>
  </p:normalViewPr>
  <p:slideViewPr>
    <p:cSldViewPr snapToGrid="0">
      <p:cViewPr varScale="1">
        <p:scale>
          <a:sx n="71" d="100"/>
          <a:sy n="71" d="100"/>
        </p:scale>
        <p:origin x="30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4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87795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97250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408483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EDF3-FC83-41BC-A37B-640B5C569405}" type="datetimeFigureOut">
              <a:rPr lang="en-US" smtClean="0"/>
              <a:t>09/24/2015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3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EEDF3-FC83-41BC-A37B-640B5C569405}" type="datetimeFigureOut">
              <a:rPr lang="en-US" smtClean="0"/>
              <a:t>09/24/2015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03563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EEDF3-FC83-41BC-A37B-640B5C569405}" type="datetimeFigureOut">
              <a:rPr lang="en-US" smtClean="0"/>
              <a:t>09/24/2015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400825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EEDF3-FC83-41BC-A37B-640B5C569405}" type="datetimeFigureOut">
              <a:rPr lang="en-US" smtClean="0"/>
              <a:t>09/24/2015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93819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AEEDF3-FC83-41BC-A37B-640B5C569405}" type="datetimeFigureOut">
              <a:rPr lang="en-US" smtClean="0"/>
              <a:t>09/24/2015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6668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AEEDF3-FC83-41BC-A37B-640B5C569405}" type="datetimeFigureOut">
              <a:rPr lang="en-US" smtClean="0"/>
              <a:t>09/24/2015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86C73-EAF5-4BBC-A7C0-6240E1E6DDE4}" type="slidenum">
              <a:rPr lang="en-US" smtClean="0"/>
              <a:t>‹#›</a:t>
            </a:fld>
            <a:endParaRPr lang="en-US"/>
          </a:p>
        </p:txBody>
      </p:sp>
    </p:spTree>
    <p:extLst>
      <p:ext uri="{BB962C8B-B14F-4D97-AF65-F5344CB8AC3E}">
        <p14:creationId xmlns:p14="http://schemas.microsoft.com/office/powerpoint/2010/main" val="27009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DF3-FC83-41BC-A37B-640B5C569405}" type="datetimeFigureOut">
              <a:rPr lang="en-US" smtClean="0"/>
              <a:t>09/24/2015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53177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AEEDF3-FC83-41BC-A37B-640B5C569405}" type="datetimeFigureOut">
              <a:rPr lang="en-US" smtClean="0"/>
              <a:t>09/24/2015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86C73-EAF5-4BBC-A7C0-6240E1E6DD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6346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Environmental Policy</a:t>
            </a:r>
            <a:br>
              <a:rPr lang="en-US" dirty="0" smtClean="0"/>
            </a:br>
            <a:r>
              <a:rPr lang="en-US" dirty="0" smtClean="0"/>
              <a:t>Introduction</a:t>
            </a:r>
            <a:endParaRPr lang="en-US" dirty="0"/>
          </a:p>
        </p:txBody>
      </p:sp>
      <p:sp>
        <p:nvSpPr>
          <p:cNvPr id="6" name="Content Placeholder 5"/>
          <p:cNvSpPr>
            <a:spLocks noGrp="1"/>
          </p:cNvSpPr>
          <p:nvPr>
            <p:ph sz="half" idx="1"/>
          </p:nvPr>
        </p:nvSpPr>
        <p:spPr/>
        <p:txBody>
          <a:bodyPr>
            <a:normAutofit/>
          </a:bodyPr>
          <a:lstStyle/>
          <a:p>
            <a:pPr marL="0" indent="0">
              <a:buNone/>
            </a:pPr>
            <a:r>
              <a:rPr lang="en-US" dirty="0" smtClean="0"/>
              <a:t>Every week trash goes out to the curb for pick up. Your neighbor’s trashcans are in ill-repair. Each week they fall over and trash spills over into your yard. The trash men leave it.</a:t>
            </a:r>
          </a:p>
          <a:p>
            <a:pPr marL="0" indent="0">
              <a:buNone/>
            </a:pPr>
            <a:r>
              <a:rPr lang="en-US" dirty="0" smtClean="0"/>
              <a:t>On rainy nights some of that trash washes down the gutters into your yard further and even into the drains next to your house.</a:t>
            </a:r>
          </a:p>
          <a:p>
            <a:pPr marL="0" indent="0">
              <a:buNone/>
            </a:pPr>
            <a:r>
              <a:rPr lang="en-US" dirty="0" smtClean="0"/>
              <a:t>Since the city drain rests on your property the city has levied fines on you since they have had to come out to clean out the drain. How could you resolve this issues (without violence)?</a:t>
            </a:r>
            <a:endParaRPr lang="en-US" dirty="0"/>
          </a:p>
        </p:txBody>
      </p:sp>
      <p:pic>
        <p:nvPicPr>
          <p:cNvPr id="4098" name="Picture 2" descr="https://trashmaniandevil.files.wordpress.com/2011/11/trash-3a.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26480" y="1845734"/>
            <a:ext cx="5029200" cy="377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0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Explicit Instruction</a:t>
            </a:r>
            <a:endParaRPr lang="en-US" dirty="0"/>
          </a:p>
        </p:txBody>
      </p:sp>
      <p:sp>
        <p:nvSpPr>
          <p:cNvPr id="5" name="Content Placeholder 4"/>
          <p:cNvSpPr>
            <a:spLocks noGrp="1"/>
          </p:cNvSpPr>
          <p:nvPr>
            <p:ph sz="half" idx="1"/>
          </p:nvPr>
        </p:nvSpPr>
        <p:spPr>
          <a:xfrm>
            <a:off x="1097280" y="1845734"/>
            <a:ext cx="5007686" cy="4293809"/>
          </a:xfrm>
        </p:spPr>
        <p:txBody>
          <a:bodyPr>
            <a:normAutofit/>
          </a:bodyPr>
          <a:lstStyle/>
          <a:p>
            <a:r>
              <a:rPr lang="en-US" dirty="0" smtClean="0"/>
              <a:t>Environmental problems may involve more than one nation (trans-boundary problems).</a:t>
            </a:r>
          </a:p>
          <a:p>
            <a:pPr lvl="1"/>
            <a:r>
              <a:rPr lang="en-US" sz="2000" dirty="0" smtClean="0"/>
              <a:t>Rivers flow through more than one nation, carrying pollution across the border. (Tijuana River)</a:t>
            </a:r>
          </a:p>
          <a:p>
            <a:pPr lvl="1"/>
            <a:r>
              <a:rPr lang="en-US" sz="2000" dirty="0" smtClean="0"/>
              <a:t>Air pollutants emitted by one nation is carried by wind currents across the globe.</a:t>
            </a:r>
          </a:p>
          <a:p>
            <a:pPr lvl="1"/>
            <a:r>
              <a:rPr lang="en-US" sz="2000" dirty="0" smtClean="0"/>
              <a:t>Migrating animals cross borders, on both land and by sea. (Over-hunting/fishing)</a:t>
            </a:r>
          </a:p>
          <a:p>
            <a:pPr lvl="1"/>
            <a:r>
              <a:rPr lang="en-US" sz="2000" dirty="0" smtClean="0"/>
              <a:t>Multinational companies operate outside of national laws (disregard sustained practices)</a:t>
            </a:r>
          </a:p>
        </p:txBody>
      </p:sp>
      <p:pic>
        <p:nvPicPr>
          <p:cNvPr id="2052" name="Picture 4" descr="https://sandiego.surfrider.org/wp-content/uploads/2012/09/165256_470403212442_4272120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1612" y="1845733"/>
            <a:ext cx="4834068" cy="36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1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Explicit Instruction</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International laws or treaties may emerge from multinational conventions:</a:t>
            </a:r>
          </a:p>
          <a:p>
            <a:pPr lvl="1"/>
            <a:r>
              <a:rPr lang="en-US" sz="2000" dirty="0" smtClean="0">
                <a:solidFill>
                  <a:schemeClr val="accent1">
                    <a:lumMod val="75000"/>
                  </a:schemeClr>
                </a:solidFill>
              </a:rPr>
              <a:t>Antarctic Treaty  System (1959):</a:t>
            </a:r>
            <a:r>
              <a:rPr lang="en-US" sz="2000" dirty="0" smtClean="0"/>
              <a:t> restricts Antarctica to peaceful purposes and scientific research.</a:t>
            </a:r>
          </a:p>
          <a:p>
            <a:pPr lvl="1"/>
            <a:r>
              <a:rPr lang="en-US" sz="2000" dirty="0" smtClean="0">
                <a:solidFill>
                  <a:schemeClr val="accent1">
                    <a:lumMod val="75000"/>
                  </a:schemeClr>
                </a:solidFill>
              </a:rPr>
              <a:t>CITES (1975): </a:t>
            </a:r>
            <a:r>
              <a:rPr lang="en-US" sz="2000" dirty="0" smtClean="0"/>
              <a:t>ensures international trade will not threaten the survival of a species.</a:t>
            </a:r>
          </a:p>
          <a:p>
            <a:pPr lvl="1"/>
            <a:r>
              <a:rPr lang="en-US" sz="2000" dirty="0" smtClean="0">
                <a:solidFill>
                  <a:schemeClr val="accent1">
                    <a:lumMod val="75000"/>
                  </a:schemeClr>
                </a:solidFill>
              </a:rPr>
              <a:t>Montreal Protocol on Substances That Deplete the Ozone Layer (1987): </a:t>
            </a:r>
            <a:r>
              <a:rPr lang="en-US" sz="2000" dirty="0" smtClean="0"/>
              <a:t>restricts the production of chemicals that deplete the ozone layer.</a:t>
            </a:r>
          </a:p>
          <a:p>
            <a:pPr lvl="1"/>
            <a:r>
              <a:rPr lang="en-US" sz="2000" dirty="0" smtClean="0">
                <a:solidFill>
                  <a:schemeClr val="accent1">
                    <a:lumMod val="75000"/>
                  </a:schemeClr>
                </a:solidFill>
              </a:rPr>
              <a:t>Kyoto Protocol (1997): </a:t>
            </a:r>
            <a:r>
              <a:rPr lang="en-US" sz="2000" dirty="0" smtClean="0"/>
              <a:t>agreeing nations promised to reduce emissions of six greenhouse gases to levels below those of 1990.</a:t>
            </a:r>
          </a:p>
        </p:txBody>
      </p:sp>
      <p:pic>
        <p:nvPicPr>
          <p:cNvPr id="6" name="Picture 2" descr="http://www.reiki.org/globalhealing/SouthPole/New%20Folder/Science%20Station%20at%20the_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6480" y="1845733"/>
            <a:ext cx="5029200" cy="342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Explicit Instruction</a:t>
            </a:r>
            <a:endParaRPr lang="en-US" dirty="0"/>
          </a:p>
        </p:txBody>
      </p:sp>
      <p:sp>
        <p:nvSpPr>
          <p:cNvPr id="5" name="Content Placeholder 4"/>
          <p:cNvSpPr>
            <a:spLocks noGrp="1"/>
          </p:cNvSpPr>
          <p:nvPr>
            <p:ph sz="half" idx="1"/>
          </p:nvPr>
        </p:nvSpPr>
        <p:spPr>
          <a:xfrm>
            <a:off x="1097279" y="1845734"/>
            <a:ext cx="6204473" cy="4023359"/>
          </a:xfrm>
        </p:spPr>
        <p:txBody>
          <a:bodyPr>
            <a:normAutofit fontScale="92500" lnSpcReduction="20000"/>
          </a:bodyPr>
          <a:lstStyle/>
          <a:p>
            <a:pPr marL="91440" lvl="1" indent="-91440">
              <a:spcBef>
                <a:spcPts val="1200"/>
              </a:spcBef>
              <a:spcAft>
                <a:spcPts val="200"/>
              </a:spcAft>
              <a:buSzPct val="100000"/>
              <a:buFont typeface="Calibri" panose="020F0502020204030204" pitchFamily="34" charset="0"/>
              <a:buChar char=" "/>
            </a:pPr>
            <a:r>
              <a:rPr lang="en-US" sz="2000" dirty="0" smtClean="0"/>
              <a:t>Organizations may pass laws, sign treaties or influence behavior of nations:</a:t>
            </a:r>
          </a:p>
          <a:p>
            <a:pPr marL="274320" lvl="2" indent="-91440">
              <a:spcBef>
                <a:spcPts val="1200"/>
              </a:spcBef>
              <a:spcAft>
                <a:spcPts val="200"/>
              </a:spcAft>
              <a:buSzPct val="100000"/>
              <a:buFont typeface="Calibri" panose="020F0502020204030204" pitchFamily="34" charset="0"/>
              <a:buChar char=" "/>
            </a:pPr>
            <a:r>
              <a:rPr lang="en-US" sz="2000" dirty="0" smtClean="0">
                <a:solidFill>
                  <a:schemeClr val="accent1">
                    <a:lumMod val="75000"/>
                  </a:schemeClr>
                </a:solidFill>
              </a:rPr>
              <a:t>(UN) United Nations: </a:t>
            </a:r>
            <a:r>
              <a:rPr lang="en-US" sz="2000" dirty="0" smtClean="0"/>
              <a:t>190 member nations, helps write international environmental policy.</a:t>
            </a:r>
          </a:p>
          <a:p>
            <a:pPr marL="274320" lvl="2" indent="-91440">
              <a:spcBef>
                <a:spcPts val="1200"/>
              </a:spcBef>
              <a:spcAft>
                <a:spcPts val="200"/>
              </a:spcAft>
              <a:buSzPct val="100000"/>
              <a:buFont typeface="Calibri" panose="020F0502020204030204" pitchFamily="34" charset="0"/>
              <a:buChar char=" "/>
            </a:pPr>
            <a:r>
              <a:rPr lang="en-US" sz="2000" dirty="0" smtClean="0">
                <a:solidFill>
                  <a:schemeClr val="accent1">
                    <a:lumMod val="75000"/>
                  </a:schemeClr>
                </a:solidFill>
              </a:rPr>
              <a:t>(EU) European Union: </a:t>
            </a:r>
            <a:r>
              <a:rPr lang="en-US" sz="2000" dirty="0" smtClean="0"/>
              <a:t>27 member nations, provides environmental data and analysis to European policy makers.</a:t>
            </a:r>
          </a:p>
          <a:p>
            <a:pPr marL="274320" lvl="2" indent="-91440">
              <a:spcBef>
                <a:spcPts val="1200"/>
              </a:spcBef>
              <a:spcAft>
                <a:spcPts val="200"/>
              </a:spcAft>
              <a:buSzPct val="100000"/>
              <a:buFont typeface="Calibri" panose="020F0502020204030204" pitchFamily="34" charset="0"/>
              <a:buChar char=" "/>
            </a:pPr>
            <a:r>
              <a:rPr lang="en-US" sz="2000" dirty="0" smtClean="0">
                <a:solidFill>
                  <a:schemeClr val="accent1">
                    <a:lumMod val="75000"/>
                  </a:schemeClr>
                </a:solidFill>
              </a:rPr>
              <a:t>(WTO) World Trade Organization: </a:t>
            </a:r>
            <a:r>
              <a:rPr lang="en-US" sz="2000" dirty="0" smtClean="0"/>
              <a:t>promotes free trade, enforces fair trade practices, and may impose financial penalties.</a:t>
            </a:r>
          </a:p>
          <a:p>
            <a:pPr marL="274320" lvl="2" indent="-91440">
              <a:spcBef>
                <a:spcPts val="1200"/>
              </a:spcBef>
              <a:spcAft>
                <a:spcPts val="200"/>
              </a:spcAft>
              <a:buSzPct val="100000"/>
              <a:buFont typeface="Calibri" panose="020F0502020204030204" pitchFamily="34" charset="0"/>
              <a:buChar char=" "/>
            </a:pPr>
            <a:r>
              <a:rPr lang="en-US" sz="2000" dirty="0" smtClean="0">
                <a:solidFill>
                  <a:schemeClr val="accent1">
                    <a:lumMod val="75000"/>
                  </a:schemeClr>
                </a:solidFill>
              </a:rPr>
              <a:t>World Bank: </a:t>
            </a:r>
            <a:r>
              <a:rPr lang="en-US" sz="2000" dirty="0" smtClean="0"/>
              <a:t>186 member nations, provides funding to improve living standards.</a:t>
            </a:r>
          </a:p>
          <a:p>
            <a:pPr marL="274320" lvl="2" indent="-91440">
              <a:spcBef>
                <a:spcPts val="1200"/>
              </a:spcBef>
              <a:spcAft>
                <a:spcPts val="200"/>
              </a:spcAft>
              <a:buSzPct val="100000"/>
              <a:buFont typeface="Calibri" panose="020F0502020204030204" pitchFamily="34" charset="0"/>
              <a:buChar char=" "/>
            </a:pPr>
            <a:r>
              <a:rPr lang="en-US" sz="2000" dirty="0" smtClean="0">
                <a:solidFill>
                  <a:schemeClr val="accent1">
                    <a:lumMod val="75000"/>
                  </a:schemeClr>
                </a:solidFill>
              </a:rPr>
              <a:t>(NGOs) Non-Governmental Organizations: </a:t>
            </a:r>
            <a:r>
              <a:rPr lang="en-US" sz="2000" dirty="0" smtClean="0"/>
              <a:t>Organizations such as Greenpeace, Population Connection, and Conservation International shape policy through research, lobbying, education and protests.</a:t>
            </a:r>
            <a:endParaRPr lang="en-US" sz="2000" dirty="0"/>
          </a:p>
        </p:txBody>
      </p:sp>
      <p:pic>
        <p:nvPicPr>
          <p:cNvPr id="3074" name="Picture 2" descr="https://bestavashvili2.files.wordpress.com/2013/10/bigstock_the_glass_globe_with_flags_of__20952433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54773" y="1845734"/>
            <a:ext cx="370090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77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a:t>
            </a:r>
            <a:r>
              <a:rPr lang="en-US" dirty="0"/>
              <a:t>Environmental Policy</a:t>
            </a:r>
            <a:r>
              <a:rPr lang="en-US" dirty="0" smtClean="0"/>
              <a:t/>
            </a:r>
            <a:br>
              <a:rPr lang="en-US" dirty="0" smtClean="0"/>
            </a:br>
            <a:r>
              <a:rPr lang="en-US" dirty="0" smtClean="0"/>
              <a:t>Explicit Instruction</a:t>
            </a:r>
            <a:endParaRPr lang="en-US" dirty="0"/>
          </a:p>
        </p:txBody>
      </p:sp>
      <p:sp>
        <p:nvSpPr>
          <p:cNvPr id="6" name="Text Placeholder 5"/>
          <p:cNvSpPr>
            <a:spLocks noGrp="1"/>
          </p:cNvSpPr>
          <p:nvPr>
            <p:ph sz="half" idx="1"/>
          </p:nvPr>
        </p:nvSpPr>
        <p:spPr>
          <a:xfrm>
            <a:off x="1097280" y="1845734"/>
            <a:ext cx="4937760" cy="4326466"/>
          </a:xfrm>
        </p:spPr>
        <p:txBody>
          <a:bodyPr>
            <a:normAutofit fontScale="92500" lnSpcReduction="20000"/>
          </a:bodyPr>
          <a:lstStyle/>
          <a:p>
            <a:r>
              <a:rPr lang="en-US" dirty="0" smtClean="0"/>
              <a:t>Approaches to environmental policy may include direct laws or policies with incentives.</a:t>
            </a:r>
          </a:p>
          <a:p>
            <a:pPr lvl="1"/>
            <a:r>
              <a:rPr lang="en-US" sz="2000" dirty="0" smtClean="0"/>
              <a:t>A command-and-control approach, where governments threaten punishment for violations, has widely been used.</a:t>
            </a:r>
          </a:p>
          <a:p>
            <a:pPr lvl="2"/>
            <a:r>
              <a:rPr lang="en-US" sz="2000" dirty="0" smtClean="0"/>
              <a:t>This process fails when policy is non-well informed or gov’t fails to enforce.</a:t>
            </a:r>
            <a:endParaRPr lang="en-US" sz="2000" dirty="0" smtClean="0"/>
          </a:p>
          <a:p>
            <a:pPr lvl="1"/>
            <a:r>
              <a:rPr lang="en-US" sz="2000" dirty="0" smtClean="0"/>
              <a:t>Governments may provide subsidies, cash or resources, to encourage a particular activity or lower the product price.</a:t>
            </a:r>
          </a:p>
          <a:p>
            <a:pPr lvl="1"/>
            <a:r>
              <a:rPr lang="en-US" sz="2000" dirty="0" smtClean="0"/>
              <a:t>A green tax may also be imposed on items that are harmful to the environment.</a:t>
            </a:r>
          </a:p>
          <a:p>
            <a:pPr lvl="1"/>
            <a:r>
              <a:rPr lang="en-US" sz="2000" dirty="0" smtClean="0"/>
              <a:t>Governments also may impose a cap-and-trade system, in which the government determines an acceptable level of pollutants.</a:t>
            </a:r>
          </a:p>
          <a:p>
            <a:pPr lvl="1"/>
            <a:r>
              <a:rPr lang="en-US" sz="2000" dirty="0" smtClean="0"/>
              <a:t>Local incentives, such as tax breaks or rebates, may also be given for buying particular environmental friendly items.</a:t>
            </a:r>
            <a:endParaRPr lang="en-US" sz="20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555" y="1845734"/>
            <a:ext cx="4937125" cy="2994649"/>
          </a:xfrm>
        </p:spPr>
      </p:pic>
    </p:spTree>
    <p:extLst>
      <p:ext uri="{BB962C8B-B14F-4D97-AF65-F5344CB8AC3E}">
        <p14:creationId xmlns:p14="http://schemas.microsoft.com/office/powerpoint/2010/main" val="107148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Guided Practice</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Review the Environmental Policy Process </a:t>
            </a:r>
            <a:r>
              <a:rPr lang="en-US" dirty="0" smtClean="0"/>
              <a:t>on pages 53 – 55 in your textbook.</a:t>
            </a:r>
            <a:endParaRPr lang="en-US" dirty="0" smtClean="0"/>
          </a:p>
          <a:p>
            <a:pPr marL="457200" indent="-457200">
              <a:buAutoNum type="arabicPeriod"/>
            </a:pPr>
            <a:r>
              <a:rPr lang="en-US" dirty="0" smtClean="0"/>
              <a:t>Summarize. Describe the environmental policy process from identification of a problem through enactment of a federal law.</a:t>
            </a:r>
          </a:p>
          <a:p>
            <a:pPr marL="457200" indent="-457200">
              <a:buAutoNum type="arabicPeriod"/>
            </a:pPr>
            <a:r>
              <a:rPr lang="en-US" dirty="0" smtClean="0"/>
              <a:t>How is this process similar to the scientific method?</a:t>
            </a:r>
          </a:p>
        </p:txBody>
      </p:sp>
    </p:spTree>
    <p:extLst>
      <p:ext uri="{BB962C8B-B14F-4D97-AF65-F5344CB8AC3E}">
        <p14:creationId xmlns:p14="http://schemas.microsoft.com/office/powerpoint/2010/main" val="409156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Independent Practice</a:t>
            </a:r>
            <a:endParaRPr lang="en-US" dirty="0"/>
          </a:p>
        </p:txBody>
      </p:sp>
      <p:sp>
        <p:nvSpPr>
          <p:cNvPr id="5" name="Content Placeholder 4"/>
          <p:cNvSpPr>
            <a:spLocks noGrp="1"/>
          </p:cNvSpPr>
          <p:nvPr>
            <p:ph idx="1"/>
          </p:nvPr>
        </p:nvSpPr>
        <p:spPr/>
        <p:txBody>
          <a:bodyPr>
            <a:normAutofit/>
          </a:bodyPr>
          <a:lstStyle/>
          <a:p>
            <a:pPr marL="457200" indent="-457200">
              <a:buAutoNum type="arabicPeriod"/>
            </a:pPr>
            <a:r>
              <a:rPr lang="en-US" dirty="0" smtClean="0"/>
              <a:t>Why are international environmental laws are needed? What are trans-boundary problems?</a:t>
            </a:r>
          </a:p>
          <a:p>
            <a:pPr marL="457200" indent="-457200">
              <a:buAutoNum type="arabicPeriod"/>
            </a:pPr>
            <a:r>
              <a:rPr lang="en-US" dirty="0" smtClean="0"/>
              <a:t>What role does (NGOs) non-governmental organizations play in international environmental policy making? What are some examples of NGOs?</a:t>
            </a:r>
            <a:endParaRPr lang="en-US" dirty="0" smtClean="0"/>
          </a:p>
          <a:p>
            <a:pPr marL="457200" indent="-457200">
              <a:buAutoNum type="arabicPeriod"/>
            </a:pPr>
            <a:r>
              <a:rPr lang="en-US" dirty="0"/>
              <a:t>Governments can use taxes both to encourage compliance with environmental policies</a:t>
            </a:r>
            <a:br>
              <a:rPr lang="en-US" dirty="0"/>
            </a:br>
            <a:r>
              <a:rPr lang="en-US" dirty="0"/>
              <a:t>and to discourage noncompliance. Give an example of each.</a:t>
            </a:r>
            <a:endParaRPr lang="en-US" dirty="0" smtClean="0"/>
          </a:p>
        </p:txBody>
      </p:sp>
    </p:spTree>
    <p:extLst>
      <p:ext uri="{BB962C8B-B14F-4D97-AF65-F5344CB8AC3E}">
        <p14:creationId xmlns:p14="http://schemas.microsoft.com/office/powerpoint/2010/main" val="24554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International Environmental Policy</a:t>
            </a:r>
            <a:r>
              <a:rPr lang="en-US" dirty="0" smtClean="0"/>
              <a:t/>
            </a:r>
            <a:br>
              <a:rPr lang="en-US" dirty="0" smtClean="0"/>
            </a:br>
            <a:r>
              <a:rPr lang="en-US" dirty="0" smtClean="0"/>
              <a:t>Home Learning</a:t>
            </a:r>
            <a:endParaRPr lang="en-US" dirty="0"/>
          </a:p>
        </p:txBody>
      </p:sp>
      <p:sp>
        <p:nvSpPr>
          <p:cNvPr id="5" name="Content Placeholder 4"/>
          <p:cNvSpPr>
            <a:spLocks noGrp="1"/>
          </p:cNvSpPr>
          <p:nvPr>
            <p:ph idx="1"/>
          </p:nvPr>
        </p:nvSpPr>
        <p:spPr/>
        <p:txBody>
          <a:bodyPr>
            <a:normAutofit/>
          </a:bodyPr>
          <a:lstStyle/>
          <a:p>
            <a:r>
              <a:rPr lang="en-US" sz="2000" dirty="0" smtClean="0"/>
              <a:t>Performance Task: Imperiled Species Management Plan:</a:t>
            </a:r>
          </a:p>
          <a:p>
            <a:pPr lvl="1"/>
            <a:r>
              <a:rPr lang="en-US" sz="2000" dirty="0" smtClean="0"/>
              <a:t>It will be your task to create a species action plan for a threatened or endangered species native to the State of Florida or the southeastern region of the United States.</a:t>
            </a:r>
          </a:p>
          <a:p>
            <a:pPr marL="768096" lvl="2" indent="-457200">
              <a:buFont typeface="+mj-lt"/>
              <a:buAutoNum type="arabicPeriod" startAt="3"/>
            </a:pPr>
            <a:r>
              <a:rPr lang="en-US" sz="2000" dirty="0" smtClean="0"/>
              <a:t>For the three species you have identified find the following information:</a:t>
            </a:r>
          </a:p>
          <a:p>
            <a:pPr marL="1027113" lvl="3" indent="-338138"/>
            <a:r>
              <a:rPr lang="en-US" sz="2000" dirty="0"/>
              <a:t>Scientific name</a:t>
            </a:r>
          </a:p>
          <a:p>
            <a:pPr marL="1027113" lvl="3" indent="-338138"/>
            <a:r>
              <a:rPr lang="en-US" sz="2000" dirty="0"/>
              <a:t>Life history and habitat range</a:t>
            </a:r>
          </a:p>
          <a:p>
            <a:pPr marL="1027113" lvl="3" indent="-338138"/>
            <a:r>
              <a:rPr lang="en-US" sz="2000" dirty="0"/>
              <a:t>Distribution and population status (map data may be included)</a:t>
            </a:r>
          </a:p>
          <a:p>
            <a:pPr marL="1027113" lvl="3" indent="-338138"/>
            <a:r>
              <a:rPr lang="en-US" sz="2000" dirty="0"/>
              <a:t>Historic and ongoing conservation efforts</a:t>
            </a:r>
          </a:p>
          <a:p>
            <a:pPr marL="768096" lvl="2" indent="-457200">
              <a:buFont typeface="+mj-lt"/>
              <a:buAutoNum type="arabicPeriod" startAt="3"/>
            </a:pPr>
            <a:r>
              <a:rPr lang="en-US" sz="2000" dirty="0" smtClean="0"/>
              <a:t>For the three species you have identified find the following information:</a:t>
            </a:r>
          </a:p>
          <a:p>
            <a:pPr marL="1027113" lvl="3" indent="-338138"/>
            <a:r>
              <a:rPr lang="en-US" sz="2000" dirty="0" smtClean="0"/>
              <a:t>Why the species should be listed as threatened or endangered</a:t>
            </a:r>
          </a:p>
          <a:p>
            <a:pPr marL="1027113" lvl="3" indent="-338138"/>
            <a:r>
              <a:rPr lang="en-US" sz="2000" dirty="0" smtClean="0"/>
              <a:t>What the present or anticipated threats to its survival are</a:t>
            </a:r>
          </a:p>
        </p:txBody>
      </p:sp>
    </p:spTree>
    <p:extLst>
      <p:ext uri="{BB962C8B-B14F-4D97-AF65-F5344CB8AC3E}">
        <p14:creationId xmlns:p14="http://schemas.microsoft.com/office/powerpoint/2010/main" val="65088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1423</TotalTime>
  <Words>711</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International Environmental Policy Introduction</vt:lpstr>
      <vt:lpstr>International Environmental Policy Explicit Instruction</vt:lpstr>
      <vt:lpstr>International Environmental Policy Explicit Instruction</vt:lpstr>
      <vt:lpstr>International Environmental Policy Explicit Instruction</vt:lpstr>
      <vt:lpstr>International Environmental Policy Explicit Instruction</vt:lpstr>
      <vt:lpstr>International Environmental Policy Guided Practice</vt:lpstr>
      <vt:lpstr>International Environmental Policy Independent Practice</vt:lpstr>
      <vt:lpstr>International Environmental Policy Home Learning</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Science: Scientific Method Introduction</dc:title>
  <dc:creator>Ison, Steven P.</dc:creator>
  <cp:lastModifiedBy>Ison, Steven P.</cp:lastModifiedBy>
  <cp:revision>60</cp:revision>
  <dcterms:created xsi:type="dcterms:W3CDTF">2015-09-03T12:25:50Z</dcterms:created>
  <dcterms:modified xsi:type="dcterms:W3CDTF">2015-09-24T16:26:32Z</dcterms:modified>
</cp:coreProperties>
</file>