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7" r:id="rId3"/>
    <p:sldId id="262" r:id="rId4"/>
    <p:sldId id="263" r:id="rId5"/>
    <p:sldId id="259" r:id="rId6"/>
    <p:sldId id="258" r:id="rId7"/>
    <p:sldId id="260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6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6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DB3B7-804F-4D89-BE7F-09C282981FF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01567AA-6DB0-4E57-8091-0299ECE0C41B}">
      <dgm:prSet phldrT="[Text]"/>
      <dgm:spPr/>
      <dgm:t>
        <a:bodyPr/>
        <a:lstStyle/>
        <a:p>
          <a:r>
            <a:rPr lang="en-US" dirty="0" smtClean="0"/>
            <a:t>Science</a:t>
          </a:r>
          <a:endParaRPr lang="en-US" dirty="0"/>
        </a:p>
      </dgm:t>
    </dgm:pt>
    <dgm:pt modelId="{69B620BF-6E9E-4BB7-95E9-76625CA38FCA}" type="parTrans" cxnId="{CC9D8BD4-7226-47BF-91DA-5AED2B52A6DF}">
      <dgm:prSet/>
      <dgm:spPr/>
      <dgm:t>
        <a:bodyPr/>
        <a:lstStyle/>
        <a:p>
          <a:endParaRPr lang="en-US"/>
        </a:p>
      </dgm:t>
    </dgm:pt>
    <dgm:pt modelId="{9665898E-80F8-424D-955C-5859F23A1245}" type="sibTrans" cxnId="{CC9D8BD4-7226-47BF-91DA-5AED2B52A6DF}">
      <dgm:prSet/>
      <dgm:spPr/>
      <dgm:t>
        <a:bodyPr/>
        <a:lstStyle/>
        <a:p>
          <a:endParaRPr lang="en-US"/>
        </a:p>
      </dgm:t>
    </dgm:pt>
    <dgm:pt modelId="{2E72C914-9CD8-4A98-B8D1-27924A7AA63C}">
      <dgm:prSet phldrT="[Text]"/>
      <dgm:spPr/>
      <dgm:t>
        <a:bodyPr/>
        <a:lstStyle/>
        <a:p>
          <a:r>
            <a:rPr lang="en-US" dirty="0" smtClean="0"/>
            <a:t>Economics</a:t>
          </a:r>
          <a:endParaRPr lang="en-US" dirty="0"/>
        </a:p>
      </dgm:t>
    </dgm:pt>
    <dgm:pt modelId="{793A2B9F-4FD7-4D73-B76C-D9982134C504}" type="parTrans" cxnId="{C7AC2C75-39A8-4519-9EDD-C315CEF75DE0}">
      <dgm:prSet/>
      <dgm:spPr/>
      <dgm:t>
        <a:bodyPr/>
        <a:lstStyle/>
        <a:p>
          <a:endParaRPr lang="en-US"/>
        </a:p>
      </dgm:t>
    </dgm:pt>
    <dgm:pt modelId="{D6E29036-19D2-48BB-886E-01F9D8524E7E}" type="sibTrans" cxnId="{C7AC2C75-39A8-4519-9EDD-C315CEF75DE0}">
      <dgm:prSet/>
      <dgm:spPr/>
      <dgm:t>
        <a:bodyPr/>
        <a:lstStyle/>
        <a:p>
          <a:endParaRPr lang="en-US"/>
        </a:p>
      </dgm:t>
    </dgm:pt>
    <dgm:pt modelId="{C48D1BAF-8D03-48E0-9475-9DE27AB7F82B}">
      <dgm:prSet phldrT="[Text]"/>
      <dgm:spPr/>
      <dgm:t>
        <a:bodyPr/>
        <a:lstStyle/>
        <a:p>
          <a:r>
            <a:rPr lang="en-US" dirty="0" smtClean="0"/>
            <a:t>Ethics</a:t>
          </a:r>
          <a:endParaRPr lang="en-US" dirty="0"/>
        </a:p>
      </dgm:t>
    </dgm:pt>
    <dgm:pt modelId="{FEB3B804-F7AD-4C7F-93C9-F3BB3C936685}" type="parTrans" cxnId="{69FBB17B-E026-4A9B-A9E3-1727190ACAFC}">
      <dgm:prSet/>
      <dgm:spPr/>
      <dgm:t>
        <a:bodyPr/>
        <a:lstStyle/>
        <a:p>
          <a:endParaRPr lang="en-US"/>
        </a:p>
      </dgm:t>
    </dgm:pt>
    <dgm:pt modelId="{B2FED896-A0B2-48AB-9167-9F6CCEAF42BD}" type="sibTrans" cxnId="{69FBB17B-E026-4A9B-A9E3-1727190ACAFC}">
      <dgm:prSet/>
      <dgm:spPr/>
      <dgm:t>
        <a:bodyPr/>
        <a:lstStyle/>
        <a:p>
          <a:endParaRPr lang="en-US"/>
        </a:p>
      </dgm:t>
    </dgm:pt>
    <dgm:pt modelId="{8FBDE53C-8E38-4116-AE3E-6DE8D367B9FA}" type="pres">
      <dgm:prSet presAssocID="{8ADDB3B7-804F-4D89-BE7F-09C282981FF3}" presName="compositeShape" presStyleCnt="0">
        <dgm:presLayoutVars>
          <dgm:chMax val="7"/>
          <dgm:dir/>
          <dgm:resizeHandles val="exact"/>
        </dgm:presLayoutVars>
      </dgm:prSet>
      <dgm:spPr/>
    </dgm:pt>
    <dgm:pt modelId="{EBBE0B67-C19D-4A63-AC90-A00BD7560A07}" type="pres">
      <dgm:prSet presAssocID="{F01567AA-6DB0-4E57-8091-0299ECE0C41B}" presName="circ1" presStyleLbl="vennNode1" presStyleIdx="0" presStyleCnt="3"/>
      <dgm:spPr/>
      <dgm:t>
        <a:bodyPr/>
        <a:lstStyle/>
        <a:p>
          <a:endParaRPr lang="en-US"/>
        </a:p>
      </dgm:t>
    </dgm:pt>
    <dgm:pt modelId="{31E1CC88-C8BB-4FCD-AF39-BF7E0A102F50}" type="pres">
      <dgm:prSet presAssocID="{F01567AA-6DB0-4E57-8091-0299ECE0C41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3AB10B-543A-4138-A9AD-C6C17FA244FC}" type="pres">
      <dgm:prSet presAssocID="{2E72C914-9CD8-4A98-B8D1-27924A7AA63C}" presName="circ2" presStyleLbl="vennNode1" presStyleIdx="1" presStyleCnt="3"/>
      <dgm:spPr/>
      <dgm:t>
        <a:bodyPr/>
        <a:lstStyle/>
        <a:p>
          <a:endParaRPr lang="en-US"/>
        </a:p>
      </dgm:t>
    </dgm:pt>
    <dgm:pt modelId="{9747CCA3-F957-4534-8EFB-7F253EF26B1B}" type="pres">
      <dgm:prSet presAssocID="{2E72C914-9CD8-4A98-B8D1-27924A7AA63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A811D-02B0-4A52-9921-BDBC929AAC6D}" type="pres">
      <dgm:prSet presAssocID="{C48D1BAF-8D03-48E0-9475-9DE27AB7F82B}" presName="circ3" presStyleLbl="vennNode1" presStyleIdx="2" presStyleCnt="3"/>
      <dgm:spPr/>
      <dgm:t>
        <a:bodyPr/>
        <a:lstStyle/>
        <a:p>
          <a:endParaRPr lang="en-US"/>
        </a:p>
      </dgm:t>
    </dgm:pt>
    <dgm:pt modelId="{6BFED405-60BB-46FB-8802-EDE92840F5AC}" type="pres">
      <dgm:prSet presAssocID="{C48D1BAF-8D03-48E0-9475-9DE27AB7F8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BD780-9BDB-4DF2-BA18-EB6E8073DFC7}" type="presOf" srcId="{C48D1BAF-8D03-48E0-9475-9DE27AB7F82B}" destId="{3A7A811D-02B0-4A52-9921-BDBC929AAC6D}" srcOrd="0" destOrd="0" presId="urn:microsoft.com/office/officeart/2005/8/layout/venn1"/>
    <dgm:cxn modelId="{CC9D8BD4-7226-47BF-91DA-5AED2B52A6DF}" srcId="{8ADDB3B7-804F-4D89-BE7F-09C282981FF3}" destId="{F01567AA-6DB0-4E57-8091-0299ECE0C41B}" srcOrd="0" destOrd="0" parTransId="{69B620BF-6E9E-4BB7-95E9-76625CA38FCA}" sibTransId="{9665898E-80F8-424D-955C-5859F23A1245}"/>
    <dgm:cxn modelId="{B0AD5C06-DED5-49EB-9A0D-B41BA40B443A}" type="presOf" srcId="{F01567AA-6DB0-4E57-8091-0299ECE0C41B}" destId="{31E1CC88-C8BB-4FCD-AF39-BF7E0A102F50}" srcOrd="1" destOrd="0" presId="urn:microsoft.com/office/officeart/2005/8/layout/venn1"/>
    <dgm:cxn modelId="{0FD001A5-6948-454A-A100-14186E42524D}" type="presOf" srcId="{F01567AA-6DB0-4E57-8091-0299ECE0C41B}" destId="{EBBE0B67-C19D-4A63-AC90-A00BD7560A07}" srcOrd="0" destOrd="0" presId="urn:microsoft.com/office/officeart/2005/8/layout/venn1"/>
    <dgm:cxn modelId="{69FBB17B-E026-4A9B-A9E3-1727190ACAFC}" srcId="{8ADDB3B7-804F-4D89-BE7F-09C282981FF3}" destId="{C48D1BAF-8D03-48E0-9475-9DE27AB7F82B}" srcOrd="2" destOrd="0" parTransId="{FEB3B804-F7AD-4C7F-93C9-F3BB3C936685}" sibTransId="{B2FED896-A0B2-48AB-9167-9F6CCEAF42BD}"/>
    <dgm:cxn modelId="{C7AC2C75-39A8-4519-9EDD-C315CEF75DE0}" srcId="{8ADDB3B7-804F-4D89-BE7F-09C282981FF3}" destId="{2E72C914-9CD8-4A98-B8D1-27924A7AA63C}" srcOrd="1" destOrd="0" parTransId="{793A2B9F-4FD7-4D73-B76C-D9982134C504}" sibTransId="{D6E29036-19D2-48BB-886E-01F9D8524E7E}"/>
    <dgm:cxn modelId="{ABA65354-C68E-434D-BD28-07ABB915251E}" type="presOf" srcId="{2E72C914-9CD8-4A98-B8D1-27924A7AA63C}" destId="{9747CCA3-F957-4534-8EFB-7F253EF26B1B}" srcOrd="1" destOrd="0" presId="urn:microsoft.com/office/officeart/2005/8/layout/venn1"/>
    <dgm:cxn modelId="{6EB86904-DF04-4F1C-A25A-FA94FE340878}" type="presOf" srcId="{2E72C914-9CD8-4A98-B8D1-27924A7AA63C}" destId="{973AB10B-543A-4138-A9AD-C6C17FA244FC}" srcOrd="0" destOrd="0" presId="urn:microsoft.com/office/officeart/2005/8/layout/venn1"/>
    <dgm:cxn modelId="{FB791915-CC7B-40B5-B65A-780A787E285D}" type="presOf" srcId="{C48D1BAF-8D03-48E0-9475-9DE27AB7F82B}" destId="{6BFED405-60BB-46FB-8802-EDE92840F5AC}" srcOrd="1" destOrd="0" presId="urn:microsoft.com/office/officeart/2005/8/layout/venn1"/>
    <dgm:cxn modelId="{92BF2F14-0002-4162-8D55-DBC851C34622}" type="presOf" srcId="{8ADDB3B7-804F-4D89-BE7F-09C282981FF3}" destId="{8FBDE53C-8E38-4116-AE3E-6DE8D367B9FA}" srcOrd="0" destOrd="0" presId="urn:microsoft.com/office/officeart/2005/8/layout/venn1"/>
    <dgm:cxn modelId="{B98C6C1F-74C1-4C32-A819-51DD27C78F5E}" type="presParOf" srcId="{8FBDE53C-8E38-4116-AE3E-6DE8D367B9FA}" destId="{EBBE0B67-C19D-4A63-AC90-A00BD7560A07}" srcOrd="0" destOrd="0" presId="urn:microsoft.com/office/officeart/2005/8/layout/venn1"/>
    <dgm:cxn modelId="{C96278DA-65BA-4011-A875-D35715287C45}" type="presParOf" srcId="{8FBDE53C-8E38-4116-AE3E-6DE8D367B9FA}" destId="{31E1CC88-C8BB-4FCD-AF39-BF7E0A102F50}" srcOrd="1" destOrd="0" presId="urn:microsoft.com/office/officeart/2005/8/layout/venn1"/>
    <dgm:cxn modelId="{DDCC74C1-A794-482B-A22E-FB19CF39F0E5}" type="presParOf" srcId="{8FBDE53C-8E38-4116-AE3E-6DE8D367B9FA}" destId="{973AB10B-543A-4138-A9AD-C6C17FA244FC}" srcOrd="2" destOrd="0" presId="urn:microsoft.com/office/officeart/2005/8/layout/venn1"/>
    <dgm:cxn modelId="{B677CE3B-1745-4A45-82C1-13DD49981461}" type="presParOf" srcId="{8FBDE53C-8E38-4116-AE3E-6DE8D367B9FA}" destId="{9747CCA3-F957-4534-8EFB-7F253EF26B1B}" srcOrd="3" destOrd="0" presId="urn:microsoft.com/office/officeart/2005/8/layout/venn1"/>
    <dgm:cxn modelId="{3E13A196-1136-45A5-8948-E1DE32788080}" type="presParOf" srcId="{8FBDE53C-8E38-4116-AE3E-6DE8D367B9FA}" destId="{3A7A811D-02B0-4A52-9921-BDBC929AAC6D}" srcOrd="4" destOrd="0" presId="urn:microsoft.com/office/officeart/2005/8/layout/venn1"/>
    <dgm:cxn modelId="{A6106E7A-9452-441E-AEAE-AFB1CB6DDDB0}" type="presParOf" srcId="{8FBDE53C-8E38-4116-AE3E-6DE8D367B9FA}" destId="{6BFED405-60BB-46FB-8802-EDE92840F5A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5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32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3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56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9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EAEEDF3-FC83-41BC-A37B-640B5C569405}" type="datetimeFigureOut">
              <a:rPr lang="en-US" smtClean="0"/>
              <a:t>09/23/2015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86C73-EAF5-4BBC-A7C0-6240E1E6DDE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3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Environmental Policy</a:t>
            </a:r>
            <a:br>
              <a:rPr lang="en-US" dirty="0" smtClean="0"/>
            </a:b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3643532" cy="4023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Identify policies or rules that are in effect in our school community. What are the goals of these policies? How do they keep students safe? How do they promote learning?</a:t>
            </a:r>
            <a:endParaRPr lang="en-US" sz="2400" dirty="0"/>
          </a:p>
        </p:txBody>
      </p:sp>
      <p:pic>
        <p:nvPicPr>
          <p:cNvPr id="2050" name="Picture 2" descr="http://media.npr.org/assets/img/2013/02/10/school_time_wide-3e28e027185694773468b608fe93e5fc034476a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41" y="1845734"/>
            <a:ext cx="6151840" cy="34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5007686" cy="42938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Environmental policy consists of plans and principles that address interactions between humans and the environment.</a:t>
            </a:r>
          </a:p>
          <a:p>
            <a:r>
              <a:rPr lang="en-US" dirty="0" smtClean="0"/>
              <a:t>Government works with citizens, organizations and businesses to make environmental policy.</a:t>
            </a:r>
          </a:p>
          <a:p>
            <a:pPr lvl="1"/>
            <a:r>
              <a:rPr lang="en-US" sz="2000" dirty="0" smtClean="0"/>
              <a:t>Laws are proposed to and passed by the legislative branch.</a:t>
            </a:r>
          </a:p>
          <a:p>
            <a:pPr lvl="1"/>
            <a:r>
              <a:rPr lang="en-US" sz="2000" dirty="0" smtClean="0"/>
              <a:t>Enacted legislation is put into action and enforced by executive agencies (i.e. EPA, US Forest Service, National Resource Conservation Service, etc.)</a:t>
            </a:r>
          </a:p>
          <a:p>
            <a:pPr lvl="1"/>
            <a:r>
              <a:rPr lang="en-US" sz="2000" dirty="0" smtClean="0"/>
              <a:t>Lawsuits help ensure corporations and gov’t agencies comply, and are used to challenge infringement of environmental laws on rights.</a:t>
            </a:r>
          </a:p>
        </p:txBody>
      </p:sp>
      <p:pic>
        <p:nvPicPr>
          <p:cNvPr id="1026" name="Picture 2" descr="http://movieplaces.tv/Pictures/US-Capital-Building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845734"/>
            <a:ext cx="484632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5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6923314" cy="4023361"/>
          </a:xfrm>
        </p:spPr>
        <p:txBody>
          <a:bodyPr>
            <a:normAutofit/>
          </a:bodyPr>
          <a:lstStyle/>
          <a:p>
            <a:r>
              <a:rPr lang="en-US" dirty="0" smtClean="0"/>
              <a:t>The relationship between US goals and the environment has changed over time.</a:t>
            </a:r>
          </a:p>
          <a:p>
            <a:pPr lvl="1"/>
            <a:r>
              <a:rPr lang="en-US" sz="2000" dirty="0" smtClean="0"/>
              <a:t>First Period (1780s to late-1800s)</a:t>
            </a:r>
            <a:br>
              <a:rPr lang="en-US" sz="2000" dirty="0" smtClean="0"/>
            </a:br>
            <a:r>
              <a:rPr lang="en-US" sz="2000" dirty="0" smtClean="0"/>
              <a:t>Laws primarily dealt with mgmt. of public lands (Westward Expansion, Native American Relocation)</a:t>
            </a:r>
          </a:p>
          <a:p>
            <a:pPr lvl="1"/>
            <a:r>
              <a:rPr lang="en-US" sz="2000" dirty="0" smtClean="0"/>
              <a:t>Second Period (late-1800s to mid-1900s)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Laws dealt with negatives effects of westward expansion (Forest Reserve Act of 1891 and Wilderness Act of 1964)</a:t>
            </a:r>
          </a:p>
          <a:p>
            <a:pPr lvl="1"/>
            <a:r>
              <a:rPr lang="en-US" sz="2000" dirty="0" smtClean="0"/>
              <a:t>Third Period (mid-to late-1900s)</a:t>
            </a:r>
            <a:br>
              <a:rPr lang="en-US" sz="2000" dirty="0" smtClean="0"/>
            </a:br>
            <a:r>
              <a:rPr lang="en-US" sz="2000" dirty="0" smtClean="0"/>
              <a:t>Public priorities and public policy shifted toward environment conservation (see Cuyahoga River Fires).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27" y="1846370"/>
            <a:ext cx="2932453" cy="4022725"/>
          </a:xfrm>
        </p:spPr>
      </p:pic>
    </p:spTree>
    <p:extLst>
      <p:ext uri="{BB962C8B-B14F-4D97-AF65-F5344CB8AC3E}">
        <p14:creationId xmlns:p14="http://schemas.microsoft.com/office/powerpoint/2010/main" val="13542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Explicit Instruction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Modern US environmental policy reveals past misuses and strives for a sustainable future.</a:t>
            </a:r>
          </a:p>
          <a:p>
            <a:pPr lvl="1"/>
            <a:r>
              <a:rPr lang="en-US" sz="2000" dirty="0" smtClean="0"/>
              <a:t>National Environmental Policy Act (1970)</a:t>
            </a:r>
          </a:p>
          <a:p>
            <a:pPr lvl="2"/>
            <a:r>
              <a:rPr lang="en-US" sz="2000" dirty="0" smtClean="0"/>
              <a:t>Created the Council on Environmental Quality</a:t>
            </a:r>
          </a:p>
          <a:p>
            <a:pPr lvl="2"/>
            <a:r>
              <a:rPr lang="en-US" sz="2000" dirty="0" smtClean="0"/>
              <a:t>Required (EIS) Environmental Impact Statements for any major federal action.</a:t>
            </a:r>
          </a:p>
          <a:p>
            <a:pPr lvl="1"/>
            <a:r>
              <a:rPr lang="en-US" sz="2000" dirty="0" smtClean="0"/>
              <a:t>Environmental Protection Agency</a:t>
            </a:r>
          </a:p>
          <a:p>
            <a:pPr lvl="2"/>
            <a:r>
              <a:rPr lang="en-US" sz="2000" dirty="0" smtClean="0"/>
              <a:t>Created through an executive order by President Nixon</a:t>
            </a:r>
          </a:p>
          <a:p>
            <a:pPr lvl="2"/>
            <a:r>
              <a:rPr lang="en-US" sz="2000" dirty="0" smtClean="0"/>
              <a:t>Regulates water quality, air pollution and solid waste disposal.</a:t>
            </a:r>
            <a:endParaRPr lang="en-US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75438" y="1846263"/>
            <a:ext cx="40227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Modeling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7951210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Science provides information and analysis needed to identify, understand, and devise solutions for problems.</a:t>
            </a:r>
          </a:p>
          <a:p>
            <a:r>
              <a:rPr lang="en-US" dirty="0" smtClean="0"/>
              <a:t>Ethics offers criteria on how a society should address a problem.</a:t>
            </a:r>
          </a:p>
          <a:p>
            <a:r>
              <a:rPr lang="en-US" dirty="0" smtClean="0"/>
              <a:t>Economics considers how the problem may be addressed with sustainability of the system in mind.</a:t>
            </a:r>
          </a:p>
          <a:p>
            <a:r>
              <a:rPr lang="en-US" dirty="0" smtClean="0"/>
              <a:t>Ex. Federal Water Pollution Acts of 1948 and 1972, and later the Clean Water Act.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Guided Practice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10058400" cy="7362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Create a timeline for the following events that helped shape us environmental policy. What does this timeline tell you about US Environmental Policy over the years?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10058400" cy="3508976"/>
          </a:xfrm>
        </p:spPr>
        <p:txBody>
          <a:bodyPr numCol="2">
            <a:normAutofit lnSpcReduction="10000"/>
          </a:bodyPr>
          <a:lstStyle/>
          <a:p>
            <a:pPr lvl="1"/>
            <a:r>
              <a:rPr lang="en-US" dirty="0"/>
              <a:t>Land Ordinances (1785)</a:t>
            </a:r>
          </a:p>
          <a:p>
            <a:pPr lvl="1"/>
            <a:r>
              <a:rPr lang="en-US" dirty="0"/>
              <a:t>Northwest Ordinance (1787)</a:t>
            </a:r>
          </a:p>
          <a:p>
            <a:pPr lvl="1"/>
            <a:r>
              <a:rPr lang="en-US" dirty="0"/>
              <a:t>Homestead Act (1862)</a:t>
            </a:r>
          </a:p>
          <a:p>
            <a:pPr lvl="1"/>
            <a:r>
              <a:rPr lang="en-US" dirty="0"/>
              <a:t>General Mining Law (1872)</a:t>
            </a:r>
          </a:p>
          <a:p>
            <a:pPr lvl="1"/>
            <a:r>
              <a:rPr lang="en-US" dirty="0"/>
              <a:t>Forest Reserve Act (1891)</a:t>
            </a:r>
          </a:p>
          <a:p>
            <a:pPr lvl="1"/>
            <a:r>
              <a:rPr lang="en-US" dirty="0" smtClean="0"/>
              <a:t>National Park Service (1916)</a:t>
            </a:r>
          </a:p>
          <a:p>
            <a:pPr lvl="1"/>
            <a:r>
              <a:rPr lang="en-US" dirty="0"/>
              <a:t>Environmental Conservation Work Act (1933)</a:t>
            </a:r>
          </a:p>
          <a:p>
            <a:pPr lvl="1"/>
            <a:r>
              <a:rPr lang="en-US" dirty="0"/>
              <a:t>Cuyahoga River Fires (1950s – 1960s)</a:t>
            </a:r>
          </a:p>
          <a:p>
            <a:pPr lvl="1"/>
            <a:r>
              <a:rPr lang="en-US" i="1" dirty="0" smtClean="0"/>
              <a:t>Silent </a:t>
            </a:r>
            <a:r>
              <a:rPr lang="en-US" i="1" dirty="0"/>
              <a:t>Spring</a:t>
            </a:r>
            <a:r>
              <a:rPr lang="en-US" dirty="0"/>
              <a:t> (1962)</a:t>
            </a:r>
            <a:endParaRPr lang="en-US" i="1" dirty="0"/>
          </a:p>
          <a:p>
            <a:pPr lvl="1"/>
            <a:r>
              <a:rPr lang="en-US" dirty="0"/>
              <a:t>Wilderness Act (1964)</a:t>
            </a:r>
          </a:p>
          <a:p>
            <a:pPr lvl="1"/>
            <a:r>
              <a:rPr lang="en-US" dirty="0"/>
              <a:t>National Environmental Policy Act (1969)</a:t>
            </a:r>
          </a:p>
          <a:p>
            <a:pPr lvl="1"/>
            <a:r>
              <a:rPr lang="en-US" dirty="0"/>
              <a:t>Environmental Protection Agency (1970)</a:t>
            </a:r>
          </a:p>
          <a:p>
            <a:pPr lvl="1"/>
            <a:r>
              <a:rPr lang="en-US" dirty="0" smtClean="0"/>
              <a:t>Earth </a:t>
            </a:r>
            <a:r>
              <a:rPr lang="en-US" dirty="0"/>
              <a:t>Day (1970)</a:t>
            </a:r>
          </a:p>
          <a:p>
            <a:pPr lvl="1"/>
            <a:r>
              <a:rPr lang="en-US" dirty="0" smtClean="0"/>
              <a:t>Marine Mammal  Protection Act (1972)</a:t>
            </a:r>
          </a:p>
          <a:p>
            <a:pPr lvl="1"/>
            <a:r>
              <a:rPr lang="en-US" dirty="0" smtClean="0"/>
              <a:t>Safe Drinking Water Act (1974)</a:t>
            </a:r>
          </a:p>
          <a:p>
            <a:pPr lvl="1"/>
            <a:r>
              <a:rPr lang="en-US" dirty="0" smtClean="0"/>
              <a:t>Toxic Substances Control Act (1976)</a:t>
            </a:r>
          </a:p>
          <a:p>
            <a:pPr lvl="1"/>
            <a:r>
              <a:rPr lang="en-US" dirty="0" smtClean="0"/>
              <a:t>Soil and Water Resources Conservation Act (1977)</a:t>
            </a:r>
          </a:p>
          <a:p>
            <a:pPr lvl="1"/>
            <a:r>
              <a:rPr lang="en-US" dirty="0" smtClean="0"/>
              <a:t>Clean Water Act (1977)</a:t>
            </a:r>
          </a:p>
          <a:p>
            <a:pPr lvl="1"/>
            <a:r>
              <a:rPr lang="en-US" dirty="0" smtClean="0"/>
              <a:t>“Superfund” (1980)</a:t>
            </a:r>
          </a:p>
          <a:p>
            <a:pPr lvl="1"/>
            <a:r>
              <a:rPr lang="en-US" dirty="0" smtClean="0"/>
              <a:t>Food Security Act (1985)</a:t>
            </a:r>
          </a:p>
          <a:p>
            <a:pPr lvl="1"/>
            <a:r>
              <a:rPr lang="en-US" dirty="0" smtClean="0"/>
              <a:t>Pollution Prevention Act (1990)</a:t>
            </a:r>
          </a:p>
          <a:p>
            <a:pPr lvl="1"/>
            <a:r>
              <a:rPr lang="en-US" dirty="0" smtClean="0"/>
              <a:t>Food Quality Protection Act (1996)</a:t>
            </a:r>
          </a:p>
        </p:txBody>
      </p:sp>
    </p:spTree>
    <p:extLst>
      <p:ext uri="{BB962C8B-B14F-4D97-AF65-F5344CB8AC3E}">
        <p14:creationId xmlns:p14="http://schemas.microsoft.com/office/powerpoint/2010/main" val="107148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three goals of modern-day environmental policy. Name five individuals and groups that help make environmental policies.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 environmental catastrophes tend to influence environmental policies in state and local governments? Provide an example.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Rachel Carson’s </a:t>
            </a:r>
            <a:r>
              <a:rPr lang="en-US" i="1" dirty="0" err="1" smtClean="0"/>
              <a:t>Silient</a:t>
            </a:r>
            <a:r>
              <a:rPr lang="en-US" i="1" dirty="0" smtClean="0"/>
              <a:t> Spring</a:t>
            </a:r>
            <a:r>
              <a:rPr lang="en-US" dirty="0" smtClean="0"/>
              <a:t> help change US environmental policy?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does environmental policy become law in the United States?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 may have heard of titles that historians have given specific periods in history such as </a:t>
            </a:r>
            <a:r>
              <a:rPr lang="en-US" dirty="0" err="1" smtClean="0"/>
              <a:t>Pax</a:t>
            </a:r>
            <a:r>
              <a:rPr lang="en-US" dirty="0" smtClean="0"/>
              <a:t> </a:t>
            </a:r>
            <a:r>
              <a:rPr lang="en-US" dirty="0" err="1" smtClean="0"/>
              <a:t>Romana</a:t>
            </a:r>
            <a:r>
              <a:rPr lang="en-US" dirty="0" smtClean="0"/>
              <a:t>, the Renaissance, and the Victorian Era. What title would you give to each of the three periods of US environmental policy discussed in this lesson? Explain your choices.</a:t>
            </a:r>
          </a:p>
        </p:txBody>
      </p:sp>
    </p:spTree>
    <p:extLst>
      <p:ext uri="{BB962C8B-B14F-4D97-AF65-F5344CB8AC3E}">
        <p14:creationId xmlns:p14="http://schemas.microsoft.com/office/powerpoint/2010/main" val="409156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Environmental Policy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Home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Performance Task: Imperiled Species Management Plan:</a:t>
            </a:r>
          </a:p>
          <a:p>
            <a:pPr lvl="1"/>
            <a:r>
              <a:rPr lang="en-US" sz="2000" dirty="0" smtClean="0"/>
              <a:t>It will be your task to create a species action plan for a threatened or endangered species native to the State of Florida or the southeastern region of the United States.</a:t>
            </a:r>
          </a:p>
          <a:p>
            <a:pPr marL="768096" lvl="2" indent="-457200">
              <a:buFont typeface="+mj-lt"/>
              <a:buAutoNum type="arabicPeriod" startAt="3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027113" lvl="3" indent="-338138"/>
            <a:r>
              <a:rPr lang="en-US" sz="2000" dirty="0"/>
              <a:t>Scientific name</a:t>
            </a:r>
          </a:p>
          <a:p>
            <a:pPr marL="1027113" lvl="3" indent="-338138"/>
            <a:r>
              <a:rPr lang="en-US" sz="2000" dirty="0"/>
              <a:t>Life history and habitat range</a:t>
            </a:r>
          </a:p>
          <a:p>
            <a:pPr marL="1027113" lvl="3" indent="-338138"/>
            <a:r>
              <a:rPr lang="en-US" sz="2000" dirty="0"/>
              <a:t>Distribution and population status (map data may be included)</a:t>
            </a:r>
          </a:p>
          <a:p>
            <a:pPr marL="1027113" lvl="3" indent="-338138"/>
            <a:r>
              <a:rPr lang="en-US" sz="2000" dirty="0"/>
              <a:t>Historic and ongoing conservation efforts</a:t>
            </a:r>
          </a:p>
          <a:p>
            <a:pPr marL="768096" lvl="2" indent="-457200">
              <a:buFont typeface="+mj-lt"/>
              <a:buAutoNum type="arabicPeriod" startAt="3"/>
            </a:pPr>
            <a:r>
              <a:rPr lang="en-US" sz="2000" dirty="0" smtClean="0"/>
              <a:t>For the three species you have identified find the following information:</a:t>
            </a:r>
          </a:p>
          <a:p>
            <a:pPr marL="1027113" lvl="3" indent="-338138"/>
            <a:r>
              <a:rPr lang="en-US" sz="2000" dirty="0" smtClean="0"/>
              <a:t>Why the species should be listed as threatened or endangered</a:t>
            </a:r>
          </a:p>
          <a:p>
            <a:pPr marL="1027113" lvl="3" indent="-338138"/>
            <a:r>
              <a:rPr lang="en-US" sz="2000" dirty="0" smtClean="0"/>
              <a:t>What the present or anticipated threats to its survival are</a:t>
            </a:r>
          </a:p>
        </p:txBody>
      </p:sp>
    </p:spTree>
    <p:extLst>
      <p:ext uri="{BB962C8B-B14F-4D97-AF65-F5344CB8AC3E}">
        <p14:creationId xmlns:p14="http://schemas.microsoft.com/office/powerpoint/2010/main" val="65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1200</TotalTime>
  <Words>678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US Environmental Policy Introduction</vt:lpstr>
      <vt:lpstr>US Environmental Policy Explicit Instruction</vt:lpstr>
      <vt:lpstr>US Environmental Policy Explicit Instruction</vt:lpstr>
      <vt:lpstr>US Environmental Policy Explicit Instruction</vt:lpstr>
      <vt:lpstr>US Environmental Policy Modeling</vt:lpstr>
      <vt:lpstr>US Environmental Policy Guided Practice</vt:lpstr>
      <vt:lpstr>US Environmental Policy Independent Practice</vt:lpstr>
      <vt:lpstr>US Environmental Policy Home Learning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Science: Scientific Method Introduction</dc:title>
  <dc:creator>Ison, Steven P.</dc:creator>
  <cp:lastModifiedBy>Ison, Steven P.</cp:lastModifiedBy>
  <cp:revision>48</cp:revision>
  <dcterms:created xsi:type="dcterms:W3CDTF">2015-09-03T12:25:50Z</dcterms:created>
  <dcterms:modified xsi:type="dcterms:W3CDTF">2015-09-23T16:58:32Z</dcterms:modified>
</cp:coreProperties>
</file>