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62" r:id="rId4"/>
    <p:sldId id="259" r:id="rId5"/>
    <p:sldId id="263" r:id="rId6"/>
    <p:sldId id="258" r:id="rId7"/>
    <p:sldId id="260"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EAEEDF3-FC83-41BC-A37B-640B5C569405}" type="datetimeFigureOut">
              <a:rPr lang="en-US" smtClean="0"/>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8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87933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0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39143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EDF3-FC83-41BC-A37B-640B5C569405}" type="datetimeFigureOut">
              <a:rPr lang="en-US" smtClean="0"/>
              <a:t>09/10/2015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5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EEDF3-FC83-41BC-A37B-640B5C569405}" type="datetimeFigureOut">
              <a:rPr lang="en-US" smtClean="0"/>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91691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EEDF3-FC83-41BC-A37B-640B5C569405}" type="datetimeFigureOut">
              <a:rPr lang="en-US" smtClean="0"/>
              <a:t>09/10/2015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41092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EEDF3-FC83-41BC-A37B-640B5C569405}" type="datetimeFigureOut">
              <a:rPr lang="en-US" smtClean="0"/>
              <a:t>09/10/2015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27291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EEDF3-FC83-41BC-A37B-640B5C569405}" type="datetimeFigureOut">
              <a:rPr lang="en-US" smtClean="0"/>
              <a:t>09/10/2015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426010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EDF3-FC83-41BC-A37B-640B5C569405}" type="datetimeFigureOut">
              <a:rPr lang="en-US" smtClean="0"/>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9397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EDF3-FC83-41BC-A37B-640B5C569405}" type="datetimeFigureOut">
              <a:rPr lang="en-US" smtClean="0"/>
              <a:t>09/10/2015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88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EAEEDF3-FC83-41BC-A37B-640B5C569405}" type="datetimeFigureOut">
              <a:rPr lang="en-US" smtClean="0"/>
              <a:t>09/10/2015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86C73-EAF5-4BBC-A7C0-6240E1E6DDE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6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Introduction</a:t>
            </a:r>
            <a:endParaRPr lang="en-US" dirty="0"/>
          </a:p>
        </p:txBody>
      </p:sp>
      <p:sp>
        <p:nvSpPr>
          <p:cNvPr id="6" name="Content Placeholder 5"/>
          <p:cNvSpPr>
            <a:spLocks noGrp="1"/>
          </p:cNvSpPr>
          <p:nvPr>
            <p:ph idx="1"/>
          </p:nvPr>
        </p:nvSpPr>
        <p:spPr/>
        <p:txBody>
          <a:bodyPr>
            <a:normAutofit fontScale="92500" lnSpcReduction="20000"/>
          </a:bodyPr>
          <a:lstStyle/>
          <a:p>
            <a:pPr marL="0" indent="0">
              <a:buNone/>
            </a:pPr>
            <a:r>
              <a:rPr lang="en-US" dirty="0" smtClean="0"/>
              <a:t>New Calgary, a growing town of 655,000 people in the north, has exceeded the water usage of their local lake. In an effort to provide more water for New Calgary the locals have voted to divert river water from the Timmons River to Lake Yosemite. The amount of water diverted has projected to support another 500,000 residents, to meet the projected growth of the city over the next 20 years.</a:t>
            </a:r>
          </a:p>
          <a:p>
            <a:pPr marL="0" indent="0">
              <a:buNone/>
            </a:pPr>
            <a:r>
              <a:rPr lang="en-US" dirty="0" smtClean="0"/>
              <a:t>However, local environmentalists warned the city council that diversion of the river would cause harm to the surrounding ecosystem. The environmentalists provided data that showed a projected decrease in the native mussel population and land animals that rely on these mussels for food.</a:t>
            </a:r>
          </a:p>
          <a:p>
            <a:pPr marL="0" indent="0">
              <a:buNone/>
            </a:pPr>
            <a:r>
              <a:rPr lang="en-US" dirty="0" smtClean="0"/>
              <a:t>After further environmental study the council was presented with data that the only environmental harm would be the loss of 45% of the local mussel population and the likely endangerment of two land species.</a:t>
            </a:r>
          </a:p>
          <a:p>
            <a:pPr marL="0" indent="0">
              <a:buNone/>
            </a:pPr>
            <a:r>
              <a:rPr lang="en-US" dirty="0" smtClean="0"/>
              <a:t>As a voting member of the New Calgary City Council would you vote to support the diversion of the water from Timmons River or against the proposal? What explanation would you provide to your constituents as to why you voted in that direction?</a:t>
            </a:r>
            <a:endParaRPr lang="en-US" dirty="0"/>
          </a:p>
        </p:txBody>
      </p:sp>
    </p:spTree>
    <p:extLst>
      <p:ext uri="{BB962C8B-B14F-4D97-AF65-F5344CB8AC3E}">
        <p14:creationId xmlns:p14="http://schemas.microsoft.com/office/powerpoint/2010/main" val="420380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EXPLICIT INSTRUCTION</a:t>
            </a:r>
            <a:endParaRPr lang="en-US" dirty="0"/>
          </a:p>
        </p:txBody>
      </p:sp>
      <p:sp>
        <p:nvSpPr>
          <p:cNvPr id="5" name="Content Placeholder 4"/>
          <p:cNvSpPr>
            <a:spLocks noGrp="1"/>
          </p:cNvSpPr>
          <p:nvPr>
            <p:ph sz="half" idx="1"/>
          </p:nvPr>
        </p:nvSpPr>
        <p:spPr/>
        <p:txBody>
          <a:bodyPr>
            <a:normAutofit/>
          </a:bodyPr>
          <a:lstStyle/>
          <a:p>
            <a:r>
              <a:rPr lang="en-US" sz="2000" dirty="0" smtClean="0"/>
              <a:t>The scientific community helps verify the accuracy of results and establishment of scientific theories.</a:t>
            </a:r>
          </a:p>
          <a:p>
            <a:pPr lvl="1"/>
            <a:r>
              <a:rPr lang="en-US" sz="2000" dirty="0" smtClean="0"/>
              <a:t>Peer Review is a formal way a researcher may get comments and criticism from the scientific community.</a:t>
            </a:r>
          </a:p>
          <a:p>
            <a:pPr lvl="1"/>
            <a:r>
              <a:rPr lang="en-US" sz="2000" dirty="0" smtClean="0"/>
              <a:t>Scientists will attempt to replicate the findings of an experiment before the community accepts explanations.</a:t>
            </a:r>
          </a:p>
          <a:p>
            <a:pPr lvl="1"/>
            <a:r>
              <a:rPr lang="en-US" sz="2000" dirty="0" smtClean="0"/>
              <a:t>Science is self-correcting, in that new data is constantly being discovered or new explanations improved.</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4164" y="2286000"/>
            <a:ext cx="4754562" cy="1760948"/>
          </a:xfrm>
        </p:spPr>
      </p:pic>
    </p:spTree>
    <p:extLst>
      <p:ext uri="{BB962C8B-B14F-4D97-AF65-F5344CB8AC3E}">
        <p14:creationId xmlns:p14="http://schemas.microsoft.com/office/powerpoint/2010/main" val="270951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EXPLICIT </a:t>
            </a:r>
            <a:r>
              <a:rPr lang="en-US" dirty="0" smtClean="0"/>
              <a:t>INSTRUCTION</a:t>
            </a:r>
            <a:endParaRPr lang="en-US" dirty="0"/>
          </a:p>
        </p:txBody>
      </p:sp>
      <p:sp>
        <p:nvSpPr>
          <p:cNvPr id="5" name="Content Placeholder 4"/>
          <p:cNvSpPr>
            <a:spLocks noGrp="1"/>
          </p:cNvSpPr>
          <p:nvPr>
            <p:ph sz="half" idx="1"/>
          </p:nvPr>
        </p:nvSpPr>
        <p:spPr>
          <a:xfrm>
            <a:off x="1024127" y="2285999"/>
            <a:ext cx="5555093" cy="4270917"/>
          </a:xfrm>
        </p:spPr>
        <p:txBody>
          <a:bodyPr>
            <a:normAutofit fontScale="77500" lnSpcReduction="20000"/>
          </a:bodyPr>
          <a:lstStyle/>
          <a:p>
            <a:r>
              <a:rPr lang="en-US" sz="2400" dirty="0" smtClean="0"/>
              <a:t>Environmental ethics explores how environmental science interacts with a society’s morals and principles.</a:t>
            </a:r>
          </a:p>
          <a:p>
            <a:pPr lvl="1"/>
            <a:r>
              <a:rPr lang="en-US" sz="2400" dirty="0" smtClean="0"/>
              <a:t>Ethics is a branch of philosophy that studies and refers to the moral principles or values held by a person or society.</a:t>
            </a:r>
          </a:p>
          <a:p>
            <a:pPr lvl="1"/>
            <a:r>
              <a:rPr lang="en-US" sz="2400" dirty="0" smtClean="0"/>
              <a:t>People of different cultures – knowledge, beliefs, values and ways of life – may differ in their ethical standards.</a:t>
            </a:r>
          </a:p>
          <a:p>
            <a:pPr lvl="1"/>
            <a:r>
              <a:rPr lang="en-US" sz="2400" dirty="0" smtClean="0"/>
              <a:t>Environmental ethics arose when humans became aware of the environmental changes brought about by the industrial revolution.</a:t>
            </a:r>
          </a:p>
          <a:p>
            <a:pPr lvl="2"/>
            <a:r>
              <a:rPr lang="en-US" sz="2400" dirty="0" smtClean="0"/>
              <a:t>Anthropocentrism – human centered view of the environment.</a:t>
            </a:r>
          </a:p>
          <a:p>
            <a:pPr lvl="2"/>
            <a:r>
              <a:rPr lang="en-US" sz="2400" dirty="0" smtClean="0"/>
              <a:t>Biocentrism – value is given equally to all living things, human and non-human.</a:t>
            </a:r>
          </a:p>
          <a:p>
            <a:pPr lvl="2"/>
            <a:r>
              <a:rPr lang="en-US" sz="2400" dirty="0" err="1" smtClean="0"/>
              <a:t>Ecocentrism</a:t>
            </a:r>
            <a:r>
              <a:rPr lang="en-US" sz="2400" dirty="0" smtClean="0"/>
              <a:t> – benefit or harm of the whole ecosystem, living and non-living, are more important than the individual or species.</a:t>
            </a:r>
          </a:p>
          <a:p>
            <a:pPr lvl="1"/>
            <a:endParaRPr lang="en-US" sz="1600"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7639" y="2286000"/>
            <a:ext cx="3986561" cy="2330678"/>
          </a:xfrm>
        </p:spPr>
      </p:pic>
    </p:spTree>
    <p:extLst>
      <p:ext uri="{BB962C8B-B14F-4D97-AF65-F5344CB8AC3E}">
        <p14:creationId xmlns:p14="http://schemas.microsoft.com/office/powerpoint/2010/main" val="34773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modeling</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Can You Repeat That?</a:t>
            </a:r>
          </a:p>
          <a:p>
            <a:pPr marL="457200" indent="-457200">
              <a:buAutoNum type="arabicPeriod"/>
            </a:pPr>
            <a:r>
              <a:rPr lang="en-US" dirty="0" smtClean="0"/>
              <a:t>Draw a line on your paper one inch straight down.</a:t>
            </a:r>
          </a:p>
          <a:p>
            <a:pPr marL="457200" indent="-457200">
              <a:buAutoNum type="arabicPeriod"/>
            </a:pPr>
            <a:r>
              <a:rPr lang="en-US" dirty="0" smtClean="0"/>
              <a:t>Draw a line on your paper starting at the top of the first line one inch to the right.</a:t>
            </a:r>
          </a:p>
          <a:p>
            <a:pPr marL="457200" indent="-457200">
              <a:buAutoNum type="arabicPeriod"/>
            </a:pPr>
            <a:r>
              <a:rPr lang="en-US" dirty="0" smtClean="0"/>
              <a:t>Draw a line on your paper connecting the bottom tip of the first line to the right tip of the second line.</a:t>
            </a:r>
          </a:p>
          <a:p>
            <a:pPr marL="457200" indent="-457200">
              <a:buAutoNum type="arabicPeriod"/>
            </a:pPr>
            <a:r>
              <a:rPr lang="en-US" dirty="0" smtClean="0"/>
              <a:t>Draw a line starting at the middle of the third line diagonally, to where it is equal to the bottom-most and right-most points of your drawing so far.</a:t>
            </a:r>
          </a:p>
          <a:p>
            <a:pPr marL="457200" indent="-457200">
              <a:buAutoNum type="arabicPeriod"/>
            </a:pPr>
            <a:r>
              <a:rPr lang="en-US" dirty="0" smtClean="0"/>
              <a:t>Draw a line dividing the triangle formed by the first three lines in half.</a:t>
            </a:r>
          </a:p>
        </p:txBody>
      </p:sp>
    </p:spTree>
    <p:extLst>
      <p:ext uri="{BB962C8B-B14F-4D97-AF65-F5344CB8AC3E}">
        <p14:creationId xmlns:p14="http://schemas.microsoft.com/office/powerpoint/2010/main" val="2841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modeling</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Can You Repeat That?</a:t>
            </a:r>
          </a:p>
          <a:p>
            <a:pPr marL="457200" indent="-457200">
              <a:buFont typeface="+mj-lt"/>
              <a:buAutoNum type="arabicPeriod" startAt="6"/>
            </a:pPr>
            <a:r>
              <a:rPr lang="en-US" dirty="0" smtClean="0"/>
              <a:t>Draw a line for each of the two formed right triangles that divides the two right triangles into equal halves.</a:t>
            </a:r>
          </a:p>
          <a:p>
            <a:pPr marL="457200" indent="-457200">
              <a:buAutoNum type="arabicPeriod" startAt="6"/>
            </a:pPr>
            <a:r>
              <a:rPr lang="en-US" dirty="0" smtClean="0"/>
              <a:t>Shade in the bottom left-most right triangle.</a:t>
            </a:r>
          </a:p>
          <a:p>
            <a:pPr marL="457200" indent="-457200">
              <a:buAutoNum type="arabicPeriod" startAt="6"/>
            </a:pPr>
            <a:r>
              <a:rPr lang="en-US" dirty="0" smtClean="0"/>
              <a:t>Shade in the top left-most right triangle.</a:t>
            </a:r>
          </a:p>
          <a:p>
            <a:pPr marL="457200" indent="-457200">
              <a:buAutoNum type="arabicPeriod" startAt="6"/>
            </a:pPr>
            <a:r>
              <a:rPr lang="en-US" dirty="0" smtClean="0"/>
              <a:t>Make a period-sized dot on the top left-most point of the drawing.</a:t>
            </a:r>
          </a:p>
          <a:p>
            <a:pPr marL="457200" indent="-457200">
              <a:buAutoNum type="arabicPeriod" startAt="6"/>
            </a:pPr>
            <a:r>
              <a:rPr lang="en-US" dirty="0" smtClean="0"/>
              <a:t>Make a period-sized dot on the bottom right-most point of the drawing.</a:t>
            </a:r>
          </a:p>
          <a:p>
            <a:pPr marL="457200" indent="-457200">
              <a:buAutoNum type="arabicPeriod" startAt="6"/>
            </a:pPr>
            <a:endParaRPr lang="en-US" dirty="0" smtClean="0"/>
          </a:p>
        </p:txBody>
      </p:sp>
    </p:spTree>
    <p:extLst>
      <p:ext uri="{BB962C8B-B14F-4D97-AF65-F5344CB8AC3E}">
        <p14:creationId xmlns:p14="http://schemas.microsoft.com/office/powerpoint/2010/main" val="317708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Guided practice</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sz="2000" dirty="0" smtClean="0"/>
              <a:t>Can You Repeat That?</a:t>
            </a:r>
          </a:p>
          <a:p>
            <a:pPr marL="457200" indent="-457200">
              <a:buFont typeface="+mj-lt"/>
              <a:buAutoNum type="arabicPeriod"/>
            </a:pPr>
            <a:r>
              <a:rPr lang="en-US" sz="2000" dirty="0" smtClean="0"/>
              <a:t>Together with your partner, write out 10 directions that designs an object on your sheet of paper. Draw the diagram also for your pair for reference.</a:t>
            </a:r>
          </a:p>
          <a:p>
            <a:pPr marL="457200" indent="-457200">
              <a:buFont typeface="+mj-lt"/>
              <a:buAutoNum type="arabicPeriod"/>
            </a:pPr>
            <a:r>
              <a:rPr lang="en-US" sz="2000" dirty="0" smtClean="0"/>
              <a:t>Give your directions to a group NEXT TO you. See if they can replicate your team’s drawing. They may not see your original design, nor may they ask questions.</a:t>
            </a:r>
          </a:p>
          <a:p>
            <a:pPr marL="457200" indent="-457200">
              <a:buFont typeface="+mj-lt"/>
              <a:buAutoNum type="arabicPeriod"/>
            </a:pPr>
            <a:r>
              <a:rPr lang="en-US" sz="2000" dirty="0" smtClean="0"/>
              <a:t>Compare your original design to the replicated design.</a:t>
            </a:r>
          </a:p>
          <a:p>
            <a:pPr marL="0" indent="0">
              <a:buNone/>
            </a:pPr>
            <a:r>
              <a:rPr lang="en-US" sz="2000" dirty="0" smtClean="0"/>
              <a:t>Analyze and Conclude:</a:t>
            </a:r>
          </a:p>
          <a:p>
            <a:pPr marL="457200" indent="-457200">
              <a:buFont typeface="+mj-lt"/>
              <a:buAutoNum type="arabicPeriod"/>
            </a:pPr>
            <a:r>
              <a:rPr lang="en-US" sz="2000" dirty="0" smtClean="0"/>
              <a:t>Evaluate and Revise. Identify the places where you could have written clearer instructions. Revise your instructions and swap with another team. Did the instructions work better the second time?</a:t>
            </a:r>
          </a:p>
          <a:p>
            <a:pPr marL="457200" indent="-457200">
              <a:buFont typeface="+mj-lt"/>
              <a:buAutoNum type="arabicPeriod"/>
            </a:pPr>
            <a:r>
              <a:rPr lang="en-US" sz="2000" dirty="0" smtClean="0"/>
              <a:t>Infer. Why is it important that procedures be included in published scientific papers?</a:t>
            </a:r>
            <a:endParaRPr lang="en-US" sz="2000" dirty="0" smtClean="0"/>
          </a:p>
        </p:txBody>
      </p:sp>
    </p:spTree>
    <p:extLst>
      <p:ext uri="{BB962C8B-B14F-4D97-AF65-F5344CB8AC3E}">
        <p14:creationId xmlns:p14="http://schemas.microsoft.com/office/powerpoint/2010/main" val="107148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INDEPENDENT PRACTICE</a:t>
            </a:r>
            <a:endParaRPr lang="en-US" dirty="0"/>
          </a:p>
        </p:txBody>
      </p:sp>
      <p:sp>
        <p:nvSpPr>
          <p:cNvPr id="5" name="Content Placeholder 4"/>
          <p:cNvSpPr>
            <a:spLocks noGrp="1"/>
          </p:cNvSpPr>
          <p:nvPr>
            <p:ph idx="1"/>
          </p:nvPr>
        </p:nvSpPr>
        <p:spPr/>
        <p:txBody>
          <a:bodyPr>
            <a:normAutofit fontScale="92500" lnSpcReduction="10000"/>
          </a:bodyPr>
          <a:lstStyle/>
          <a:p>
            <a:pPr marL="457200" indent="-457200">
              <a:buFont typeface="+mj-lt"/>
              <a:buAutoNum type="arabicPeriod"/>
            </a:pPr>
            <a:r>
              <a:rPr lang="en-US" dirty="0" smtClean="0"/>
              <a:t>Your doctor recommends that someone in your family start taking a new drug to lower cholesterol. Where would you recommend looking for information: articles published in peer-reviewed journals or materials published by the drug company? Explain your answer.</a:t>
            </a:r>
          </a:p>
          <a:p>
            <a:pPr marL="457200" indent="-457200">
              <a:buFont typeface="+mj-lt"/>
              <a:buAutoNum type="arabicPeriod"/>
            </a:pPr>
            <a:r>
              <a:rPr lang="en-US" dirty="0" smtClean="0"/>
              <a:t>Why is replication of results important and how do they contribute to the development of scientific theories?</a:t>
            </a:r>
          </a:p>
          <a:p>
            <a:pPr marL="457200" indent="-457200">
              <a:buFont typeface="+mj-lt"/>
              <a:buAutoNum type="arabicPeriod"/>
            </a:pPr>
            <a:r>
              <a:rPr lang="en-US" dirty="0" smtClean="0"/>
              <a:t>Explain how ethics could impact a government’s policy on science. What does the environmental justice movement promote?</a:t>
            </a:r>
          </a:p>
          <a:p>
            <a:pPr marL="457200" indent="-457200">
              <a:buFont typeface="+mj-lt"/>
              <a:buAutoNum type="arabicPeriod"/>
            </a:pPr>
            <a:r>
              <a:rPr lang="en-US" dirty="0" smtClean="0"/>
              <a:t>What is the relationship between culture and worldview? What role do society’s beliefs play in an objective process like science?</a:t>
            </a:r>
          </a:p>
          <a:p>
            <a:pPr marL="457200" indent="-457200">
              <a:buFont typeface="+mj-lt"/>
              <a:buAutoNum type="arabicPeriod"/>
            </a:pPr>
            <a:r>
              <a:rPr lang="en-US" dirty="0" smtClean="0"/>
              <a:t>Which ethical standard do you agree with the most; anthropocentrism, biocentrism or </a:t>
            </a:r>
            <a:r>
              <a:rPr lang="en-US" dirty="0" err="1" smtClean="0"/>
              <a:t>ecocentrism</a:t>
            </a:r>
            <a:r>
              <a:rPr lang="en-US" dirty="0" smtClean="0"/>
              <a:t>? Why? (Be sure to explain the principles of that ethical standard in your answer)</a:t>
            </a:r>
          </a:p>
        </p:txBody>
      </p:sp>
    </p:spTree>
    <p:extLst>
      <p:ext uri="{BB962C8B-B14F-4D97-AF65-F5344CB8AC3E}">
        <p14:creationId xmlns:p14="http://schemas.microsoft.com/office/powerpoint/2010/main" val="4091567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Community of Science</a:t>
            </a:r>
            <a:r>
              <a:rPr lang="en-US" dirty="0" smtClean="0"/>
              <a:t/>
            </a:r>
            <a:br>
              <a:rPr lang="en-US" dirty="0" smtClean="0"/>
            </a:br>
            <a:r>
              <a:rPr lang="en-US" dirty="0" smtClean="0"/>
              <a:t>HOME LEARNING</a:t>
            </a:r>
            <a:endParaRPr lang="en-US" dirty="0"/>
          </a:p>
        </p:txBody>
      </p:sp>
      <p:sp>
        <p:nvSpPr>
          <p:cNvPr id="5" name="Content Placeholder 4"/>
          <p:cNvSpPr>
            <a:spLocks noGrp="1"/>
          </p:cNvSpPr>
          <p:nvPr>
            <p:ph idx="1"/>
          </p:nvPr>
        </p:nvSpPr>
        <p:spPr/>
        <p:txBody>
          <a:bodyPr>
            <a:normAutofit/>
          </a:bodyPr>
          <a:lstStyle/>
          <a:p>
            <a:r>
              <a:rPr lang="en-US" sz="2000" dirty="0" smtClean="0"/>
              <a:t>Performance Task: Imperiled Species Management Plan:</a:t>
            </a:r>
          </a:p>
          <a:p>
            <a:pPr lvl="1"/>
            <a:r>
              <a:rPr lang="en-US" sz="2000" dirty="0" smtClean="0"/>
              <a:t>It will be your task to create a species action plan for a threatened or endangered species native to the State of Florida or the southeastern region of the United States</a:t>
            </a:r>
            <a:r>
              <a:rPr lang="en-US" sz="2000" dirty="0" smtClean="0"/>
              <a:t>.</a:t>
            </a:r>
          </a:p>
          <a:p>
            <a:pPr marL="768096" lvl="2" indent="-457200">
              <a:buFont typeface="+mj-lt"/>
              <a:buAutoNum type="arabicPeriod" startAt="3"/>
            </a:pPr>
            <a:r>
              <a:rPr lang="en-US" sz="2000" dirty="0" smtClean="0"/>
              <a:t>For the three species you have identified find the following information:</a:t>
            </a:r>
          </a:p>
          <a:p>
            <a:pPr marL="1143000" lvl="3" indent="-403225"/>
            <a:r>
              <a:rPr lang="en-US" sz="2000" dirty="0" smtClean="0"/>
              <a:t>Scientific name</a:t>
            </a:r>
          </a:p>
          <a:p>
            <a:pPr marL="1143000" lvl="3" indent="-403225"/>
            <a:r>
              <a:rPr lang="en-US" sz="2000" dirty="0" smtClean="0"/>
              <a:t>Life history and habitat range</a:t>
            </a:r>
          </a:p>
          <a:p>
            <a:pPr marL="1143000" lvl="3" indent="-403225"/>
            <a:r>
              <a:rPr lang="en-US" sz="2000" dirty="0" smtClean="0"/>
              <a:t>Distribution and population status (map data may be included)</a:t>
            </a:r>
          </a:p>
          <a:p>
            <a:pPr marL="1143000" lvl="3" indent="-403225"/>
            <a:r>
              <a:rPr lang="en-US" sz="2000" dirty="0" smtClean="0"/>
              <a:t>Historic and ongoing conservation efforts</a:t>
            </a:r>
          </a:p>
        </p:txBody>
      </p:sp>
    </p:spTree>
    <p:extLst>
      <p:ext uri="{BB962C8B-B14F-4D97-AF65-F5344CB8AC3E}">
        <p14:creationId xmlns:p14="http://schemas.microsoft.com/office/powerpoint/2010/main" val="650883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549</TotalTime>
  <Words>934</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 Cen MT</vt:lpstr>
      <vt:lpstr>Tw Cen MT Condensed</vt:lpstr>
      <vt:lpstr>Wingdings 3</vt:lpstr>
      <vt:lpstr>Integral</vt:lpstr>
      <vt:lpstr>The Community of Science Introduction</vt:lpstr>
      <vt:lpstr>The community of Science EXPLICIT INSTRUCTION</vt:lpstr>
      <vt:lpstr>The Community of Science EXPLICIT INSTRUCTION</vt:lpstr>
      <vt:lpstr>The Community of Science modeling</vt:lpstr>
      <vt:lpstr>The Community of Science modeling</vt:lpstr>
      <vt:lpstr>The Community of Science Guided practice</vt:lpstr>
      <vt:lpstr>The Community of Science INDEPENDENT PRACTICE</vt:lpstr>
      <vt:lpstr>The Community of Science HOME LEARNING</vt:lpstr>
    </vt:vector>
  </TitlesOfParts>
  <Company>Duval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of Science: Scientific Method Introduction</dc:title>
  <dc:creator>Ison, Steven P.</dc:creator>
  <cp:lastModifiedBy>Ison, Steven P.</cp:lastModifiedBy>
  <cp:revision>25</cp:revision>
  <dcterms:created xsi:type="dcterms:W3CDTF">2015-09-03T12:25:50Z</dcterms:created>
  <dcterms:modified xsi:type="dcterms:W3CDTF">2015-09-10T17:43:53Z</dcterms:modified>
</cp:coreProperties>
</file>