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9" r:id="rId3"/>
    <p:sldId id="265" r:id="rId4"/>
    <p:sldId id="266" r:id="rId5"/>
    <p:sldId id="267" r:id="rId6"/>
    <p:sldId id="268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C79CF-206E-44BD-A0B1-3DB49600C617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A54DD-EF38-49EC-91FC-D51D5B0792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939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Q: What</a:t>
            </a:r>
            <a:r>
              <a:rPr lang="en-US" baseline="0" dirty="0" smtClean="0"/>
              <a:t> does the environment include?</a:t>
            </a:r>
          </a:p>
          <a:p>
            <a:r>
              <a:rPr lang="en-US" baseline="0" dirty="0" smtClean="0"/>
              <a:t>A: The environment includes the planets land masses, oceans, atmospheres and ice caps; the animals, plants, forests and farms located on it; the places people have never visited to the places where people have developed; as well as the complex social relationships we have developed.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A54DD-EF38-49EC-91FC-D51D5B07923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807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211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1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15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01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373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17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51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5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2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483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017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F7BBF35-DBB9-4BDC-8A38-79133B24C833}" type="datetimeFigureOut">
              <a:rPr lang="en-US" smtClean="0"/>
              <a:t>08/28/2015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2107FB4-D895-4583-8183-773EA34F652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516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bs.org/wgbh/nova/nature/mammoth-mystery.htm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Process of Science: Observations AND Inferences</a:t>
            </a:r>
            <a:br>
              <a:rPr lang="en-US" sz="4000" dirty="0" smtClean="0"/>
            </a:br>
            <a:r>
              <a:rPr lang="en-US" sz="4000" dirty="0" smtClean="0"/>
              <a:t>Introduction</a:t>
            </a:r>
            <a:endParaRPr lang="en-US" sz="4000" dirty="0"/>
          </a:p>
        </p:txBody>
      </p:sp>
      <p:pic>
        <p:nvPicPr>
          <p:cNvPr id="11" name="Content Placeholder 3" descr="footprints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2084831"/>
            <a:ext cx="7240042" cy="4092131"/>
          </a:xfrm>
          <a:ln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263980" y="2084831"/>
            <a:ext cx="3089820" cy="4092132"/>
          </a:xfrm>
        </p:spPr>
        <p:txBody>
          <a:bodyPr/>
          <a:lstStyle/>
          <a:p>
            <a:r>
              <a:rPr lang="en-US" dirty="0" smtClean="0"/>
              <a:t>What do you see?</a:t>
            </a:r>
          </a:p>
          <a:p>
            <a:r>
              <a:rPr lang="en-US" dirty="0" smtClean="0"/>
              <a:t>List out your observations.</a:t>
            </a:r>
          </a:p>
          <a:p>
            <a:r>
              <a:rPr lang="en-US" dirty="0" smtClean="0"/>
              <a:t>Be </a:t>
            </a:r>
            <a:r>
              <a:rPr lang="en-US" dirty="0" smtClean="0"/>
              <a:t>as </a:t>
            </a:r>
            <a:r>
              <a:rPr lang="en-US" dirty="0" smtClean="0"/>
              <a:t>descriptive as possible.</a:t>
            </a:r>
          </a:p>
        </p:txBody>
      </p:sp>
    </p:spTree>
    <p:extLst>
      <p:ext uri="{BB962C8B-B14F-4D97-AF65-F5344CB8AC3E}">
        <p14:creationId xmlns:p14="http://schemas.microsoft.com/office/powerpoint/2010/main" val="189822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Process of Science: Observations </a:t>
            </a:r>
            <a:r>
              <a:rPr lang="en-US" sz="4000" dirty="0" smtClean="0"/>
              <a:t>AND Inferences</a:t>
            </a:r>
            <a:br>
              <a:rPr lang="en-US" sz="4000" dirty="0" smtClean="0"/>
            </a:br>
            <a:r>
              <a:rPr lang="en-US" sz="4000" dirty="0" smtClean="0"/>
              <a:t>EXPLICIT INSTRUCTION (NOTES)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4831"/>
            <a:ext cx="7077075" cy="4230243"/>
          </a:xfrm>
        </p:spPr>
        <p:txBody>
          <a:bodyPr>
            <a:noAutofit/>
          </a:bodyPr>
          <a:lstStyle/>
          <a:p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</a:rPr>
              <a:t>Observation</a:t>
            </a:r>
            <a:r>
              <a:rPr lang="en-US" altLang="en-US" sz="2400" dirty="0" smtClean="0"/>
              <a:t> is </a:t>
            </a:r>
            <a:r>
              <a:rPr lang="en-US" altLang="en-US" sz="2400" dirty="0"/>
              <a:t>the process of gathering information (data).</a:t>
            </a:r>
          </a:p>
          <a:p>
            <a:pPr lvl="1"/>
            <a:r>
              <a:rPr lang="en-US" altLang="en-US" sz="2400" dirty="0"/>
              <a:t>There are two types of data</a:t>
            </a:r>
          </a:p>
          <a:p>
            <a:pPr lvl="2"/>
            <a:r>
              <a:rPr lang="en-US" altLang="en-US" sz="2400" dirty="0">
                <a:solidFill>
                  <a:schemeClr val="accent2">
                    <a:lumMod val="75000"/>
                  </a:schemeClr>
                </a:solidFill>
              </a:rPr>
              <a:t>Qualitative</a:t>
            </a:r>
            <a:r>
              <a:rPr lang="en-US" altLang="en-US" sz="2400" dirty="0"/>
              <a:t> data deals with qualities or </a:t>
            </a:r>
            <a:r>
              <a:rPr lang="en-US" altLang="en-US" sz="2400" i="1" dirty="0"/>
              <a:t>characteristics</a:t>
            </a:r>
            <a:r>
              <a:rPr lang="en-US" altLang="en-US" sz="2400" dirty="0"/>
              <a:t> of what is being observed.</a:t>
            </a:r>
          </a:p>
          <a:p>
            <a:pPr lvl="2"/>
            <a:r>
              <a:rPr lang="en-US" altLang="en-US" sz="2400" dirty="0">
                <a:solidFill>
                  <a:schemeClr val="accent2">
                    <a:lumMod val="75000"/>
                  </a:schemeClr>
                </a:solidFill>
              </a:rPr>
              <a:t>Quantitative</a:t>
            </a:r>
            <a:r>
              <a:rPr lang="en-US" altLang="en-US" sz="2400" dirty="0"/>
              <a:t> data deals with the quantity or </a:t>
            </a:r>
            <a:r>
              <a:rPr lang="en-US" altLang="en-US" sz="2400" i="1" dirty="0"/>
              <a:t>measurements</a:t>
            </a:r>
            <a:r>
              <a:rPr lang="en-US" altLang="en-US" sz="2400" dirty="0"/>
              <a:t> of what is being observed.</a:t>
            </a:r>
          </a:p>
          <a:p>
            <a:r>
              <a:rPr lang="en-US" altLang="en-US" sz="2400" dirty="0" smtClean="0">
                <a:solidFill>
                  <a:schemeClr val="accent2">
                    <a:lumMod val="75000"/>
                  </a:schemeClr>
                </a:solidFill>
              </a:rPr>
              <a:t>Inference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is a logical interpretation of prior knowledge.</a:t>
            </a:r>
          </a:p>
          <a:p>
            <a:pPr lvl="1"/>
            <a:r>
              <a:rPr lang="en-US" altLang="en-US" sz="2400" dirty="0"/>
              <a:t>Inferences deal with reviewing facts that are already known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203" y="2084831"/>
            <a:ext cx="3433762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74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Process of Science: Observations AND Inferences</a:t>
            </a:r>
            <a:br>
              <a:rPr lang="en-US" sz="4000" dirty="0" smtClean="0"/>
            </a:br>
            <a:r>
              <a:rPr lang="en-US" sz="4000" dirty="0" smtClean="0"/>
              <a:t>MODELING</a:t>
            </a:r>
            <a:endParaRPr lang="en-US" sz="4000" dirty="0"/>
          </a:p>
        </p:txBody>
      </p:sp>
      <p:pic>
        <p:nvPicPr>
          <p:cNvPr id="11" name="Content Placeholder 3" descr="footprints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2084831"/>
            <a:ext cx="7240042" cy="4092131"/>
          </a:xfrm>
          <a:ln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263980" y="2084831"/>
            <a:ext cx="3089820" cy="409213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Observations:</a:t>
            </a:r>
          </a:p>
          <a:p>
            <a:r>
              <a:rPr lang="en-US" dirty="0" smtClean="0"/>
              <a:t>I see a smaller set of foot prints moving at a steady pace from left to right.</a:t>
            </a:r>
          </a:p>
          <a:p>
            <a:r>
              <a:rPr lang="en-US" dirty="0" smtClean="0"/>
              <a:t>I see a larger set of foot prints moving initially at a steady pace from the bottom left toward the smaller set of foot prints.</a:t>
            </a:r>
          </a:p>
          <a:p>
            <a:r>
              <a:rPr lang="en-US" dirty="0" smtClean="0"/>
              <a:t>The larger set of foot prints become more spaced out as it nears the smaller set of foot prints.</a:t>
            </a:r>
          </a:p>
        </p:txBody>
      </p:sp>
    </p:spTree>
    <p:extLst>
      <p:ext uri="{BB962C8B-B14F-4D97-AF65-F5344CB8AC3E}">
        <p14:creationId xmlns:p14="http://schemas.microsoft.com/office/powerpoint/2010/main" val="76334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Process of Science: Observations AND Inferences</a:t>
            </a:r>
            <a:br>
              <a:rPr lang="en-US" sz="4000" dirty="0" smtClean="0"/>
            </a:br>
            <a:r>
              <a:rPr lang="en-US" sz="4000" dirty="0" smtClean="0"/>
              <a:t>MODELING</a:t>
            </a:r>
            <a:endParaRPr lang="en-US" sz="4000" dirty="0"/>
          </a:p>
        </p:txBody>
      </p:sp>
      <p:pic>
        <p:nvPicPr>
          <p:cNvPr id="11" name="Content Placeholder 3" descr="footprints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2084831"/>
            <a:ext cx="7240042" cy="4092131"/>
          </a:xfrm>
          <a:ln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263980" y="2084831"/>
            <a:ext cx="3089820" cy="4092132"/>
          </a:xfrm>
        </p:spPr>
        <p:txBody>
          <a:bodyPr>
            <a:normAutofit/>
          </a:bodyPr>
          <a:lstStyle/>
          <a:p>
            <a:r>
              <a:rPr lang="en-US" dirty="0" smtClean="0"/>
              <a:t>Observations:</a:t>
            </a:r>
          </a:p>
          <a:p>
            <a:r>
              <a:rPr lang="en-US" dirty="0" smtClean="0"/>
              <a:t>The smaller set of foot prints and larger set of foot prints merge in a cluster of non patterned foot prints.</a:t>
            </a:r>
          </a:p>
          <a:p>
            <a:r>
              <a:rPr lang="en-US" dirty="0" smtClean="0"/>
              <a:t>I see the larger set of foot prints moving away from the cluster at a steady rate, but do not see any small foot prints.</a:t>
            </a:r>
          </a:p>
        </p:txBody>
      </p:sp>
    </p:spTree>
    <p:extLst>
      <p:ext uri="{BB962C8B-B14F-4D97-AF65-F5344CB8AC3E}">
        <p14:creationId xmlns:p14="http://schemas.microsoft.com/office/powerpoint/2010/main" val="102394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Process of Science: Observations AND Inferences</a:t>
            </a:r>
            <a:br>
              <a:rPr lang="en-US" sz="4000" dirty="0" smtClean="0"/>
            </a:br>
            <a:r>
              <a:rPr lang="en-US" sz="4000" dirty="0" smtClean="0"/>
              <a:t>MODELING</a:t>
            </a:r>
            <a:endParaRPr lang="en-US" sz="4000" dirty="0"/>
          </a:p>
        </p:txBody>
      </p:sp>
      <p:pic>
        <p:nvPicPr>
          <p:cNvPr id="11" name="Content Placeholder 3" descr="footprints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2084831"/>
            <a:ext cx="7240042" cy="4092131"/>
          </a:xfrm>
          <a:ln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263980" y="2084831"/>
            <a:ext cx="3089820" cy="4092132"/>
          </a:xfrm>
        </p:spPr>
        <p:txBody>
          <a:bodyPr>
            <a:normAutofit/>
          </a:bodyPr>
          <a:lstStyle/>
          <a:p>
            <a:r>
              <a:rPr lang="en-US" dirty="0" smtClean="0"/>
              <a:t>Inference:</a:t>
            </a:r>
          </a:p>
          <a:p>
            <a:r>
              <a:rPr lang="en-US" dirty="0" smtClean="0"/>
              <a:t>A small animal was walking along when a larger predator approached.</a:t>
            </a:r>
          </a:p>
          <a:p>
            <a:r>
              <a:rPr lang="en-US" dirty="0" smtClean="0"/>
              <a:t>The larger predator went after the smaller animal, in which an altercation ensued.</a:t>
            </a:r>
          </a:p>
        </p:txBody>
      </p:sp>
    </p:spTree>
    <p:extLst>
      <p:ext uri="{BB962C8B-B14F-4D97-AF65-F5344CB8AC3E}">
        <p14:creationId xmlns:p14="http://schemas.microsoft.com/office/powerpoint/2010/main" val="167225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Process of Science: Observations AND Inferences</a:t>
            </a:r>
            <a:br>
              <a:rPr lang="en-US" sz="4000" dirty="0" smtClean="0"/>
            </a:br>
            <a:r>
              <a:rPr lang="en-US" sz="4000" dirty="0" smtClean="0"/>
              <a:t>MODELING</a:t>
            </a:r>
            <a:endParaRPr lang="en-US" sz="4000" dirty="0"/>
          </a:p>
        </p:txBody>
      </p:sp>
      <p:pic>
        <p:nvPicPr>
          <p:cNvPr id="11" name="Content Placeholder 3" descr="footprints.gif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8" y="2084831"/>
            <a:ext cx="7240042" cy="4092131"/>
          </a:xfrm>
          <a:ln>
            <a:solidFill>
              <a:schemeClr val="tx1">
                <a:alpha val="50195"/>
              </a:schemeClr>
            </a:solidFill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8263980" y="2084831"/>
            <a:ext cx="3089820" cy="4092132"/>
          </a:xfrm>
        </p:spPr>
        <p:txBody>
          <a:bodyPr>
            <a:normAutofit/>
          </a:bodyPr>
          <a:lstStyle/>
          <a:p>
            <a:r>
              <a:rPr lang="en-US" dirty="0" smtClean="0"/>
              <a:t>Inference:</a:t>
            </a:r>
          </a:p>
          <a:p>
            <a:r>
              <a:rPr lang="en-US" dirty="0" smtClean="0"/>
              <a:t>The larger predator was able to catch and eat the smaller animal.</a:t>
            </a:r>
          </a:p>
          <a:p>
            <a:r>
              <a:rPr lang="en-US" dirty="0" smtClean="0"/>
              <a:t>The larger predator then went about it’s way.</a:t>
            </a:r>
          </a:p>
        </p:txBody>
      </p:sp>
    </p:spTree>
    <p:extLst>
      <p:ext uri="{BB962C8B-B14F-4D97-AF65-F5344CB8AC3E}">
        <p14:creationId xmlns:p14="http://schemas.microsoft.com/office/powerpoint/2010/main" val="1915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Process of Science: Observations and Inferences</a:t>
            </a:r>
            <a:br>
              <a:rPr lang="en-US" sz="4000" dirty="0" smtClean="0"/>
            </a:br>
            <a:r>
              <a:rPr lang="en-US" sz="4000" dirty="0" smtClean="0"/>
              <a:t>Guided Practice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smtClean="0"/>
              <a:t>Watch the following video about the discovery of two wooly mammoth skeletons found in a very unusual situation: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NOVA: Mammoth Mystery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Design a chart, like seen to the right, to record the observations and inferences.</a:t>
            </a:r>
          </a:p>
          <a:p>
            <a:pPr lvl="1"/>
            <a:r>
              <a:rPr lang="en-US" sz="2400" dirty="0" smtClean="0"/>
              <a:t>What observations the scientist made (qualitative and quantitative)?</a:t>
            </a:r>
          </a:p>
          <a:p>
            <a:pPr lvl="1"/>
            <a:r>
              <a:rPr lang="en-US" sz="2400" dirty="0" smtClean="0"/>
              <a:t>What was their explanation (inferences) about what happened to these wooly mammoths?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8244837"/>
              </p:ext>
            </p:extLst>
          </p:nvPr>
        </p:nvGraphicFramePr>
        <p:xfrm>
          <a:off x="5989638" y="2286000"/>
          <a:ext cx="4754562" cy="3479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377281"/>
                <a:gridCol w="237728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Observations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Inferences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49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Process of Science: Observations and Inferences</a:t>
            </a:r>
            <a:br>
              <a:rPr lang="en-US" sz="4000" dirty="0"/>
            </a:br>
            <a:r>
              <a:rPr lang="en-US" sz="4000" dirty="0" smtClean="0"/>
              <a:t>INDEPENDENT PRACTICE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the relationship between observations and inferences, and how do they affect the scientific process?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How </a:t>
            </a:r>
            <a:r>
              <a:rPr lang="en-US" dirty="0"/>
              <a:t>can observations and inferences be used to understand the natural world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Fill in the following table. Make three observations and an inference to pair with each observation you’ve made.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845114"/>
              </p:ext>
            </p:extLst>
          </p:nvPr>
        </p:nvGraphicFramePr>
        <p:xfrm>
          <a:off x="1546214" y="4397597"/>
          <a:ext cx="8912237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274"/>
                <a:gridCol w="4271963"/>
              </a:tblGrid>
              <a:tr h="36501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Inference</a:t>
                      </a:r>
                      <a:endParaRPr lang="en-US" dirty="0"/>
                    </a:p>
                  </a:txBody>
                  <a:tcPr/>
                </a:tc>
              </a:tr>
              <a:tr h="3650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0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0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159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The Process of Science: Observations and Inferences</a:t>
            </a:r>
            <a:br>
              <a:rPr lang="en-US" sz="4000" dirty="0"/>
            </a:br>
            <a:r>
              <a:rPr lang="en-US" sz="4000" dirty="0" smtClean="0"/>
              <a:t>HOME LEARNING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10434447" cy="4224528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Performance Task: Imperiled Species Management Plan:</a:t>
            </a:r>
          </a:p>
          <a:p>
            <a:pPr lvl="1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It will be your task to create a species action plan for a threatened or endangered species native to the state of Florida or the southeastern region of the US.</a:t>
            </a:r>
          </a:p>
          <a:p>
            <a:pPr marL="768096" lvl="2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Begin researching to find what species are native to Florida or the Southeastern United States that are threatened or endangered.</a:t>
            </a:r>
          </a:p>
          <a:p>
            <a:pPr lvl="4"/>
            <a:r>
              <a:rPr lang="en-US" sz="2400" dirty="0" smtClean="0">
                <a:solidFill>
                  <a:schemeClr val="accent4">
                    <a:lumMod val="50000"/>
                  </a:schemeClr>
                </a:solidFill>
              </a:rPr>
              <a:t>Identify at least 3 species for which you would be interested in designing a Species Management Plan (minimum of one plant/animal).</a:t>
            </a:r>
          </a:p>
          <a:p>
            <a:pPr marL="768096" lvl="2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Using your newly acquired skills of observation and inference, research and answer the following for the 3 species you selected:</a:t>
            </a:r>
          </a:p>
          <a:p>
            <a:pPr lvl="4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What possible reasons are they endangered or threatened?</a:t>
            </a:r>
          </a:p>
          <a:p>
            <a:pPr lvl="4"/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What are the specific threats to their present and future survival?</a:t>
            </a:r>
          </a:p>
        </p:txBody>
      </p:sp>
    </p:spTree>
    <p:extLst>
      <p:ext uri="{BB962C8B-B14F-4D97-AF65-F5344CB8AC3E}">
        <p14:creationId xmlns:p14="http://schemas.microsoft.com/office/powerpoint/2010/main" val="91368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678</TotalTime>
  <Words>630</Words>
  <Application>Microsoft Office PowerPoint</Application>
  <PresentationFormat>Widescreen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Tw Cen MT</vt:lpstr>
      <vt:lpstr>Tw Cen MT Condensed</vt:lpstr>
      <vt:lpstr>Wingdings 3</vt:lpstr>
      <vt:lpstr>Integral</vt:lpstr>
      <vt:lpstr>The Process of Science: Observations AND Inferences Introduction</vt:lpstr>
      <vt:lpstr>The Process of Science: Observations AND Inferences EXPLICIT INSTRUCTION (NOTES)</vt:lpstr>
      <vt:lpstr>The Process of Science: Observations AND Inferences MODELING</vt:lpstr>
      <vt:lpstr>The Process of Science: Observations AND Inferences MODELING</vt:lpstr>
      <vt:lpstr>The Process of Science: Observations AND Inferences MODELING</vt:lpstr>
      <vt:lpstr>The Process of Science: Observations AND Inferences MODELING</vt:lpstr>
      <vt:lpstr>The Process of Science: Observations and Inferences Guided Practice</vt:lpstr>
      <vt:lpstr>The Process of Science: Observations and Inferences INDEPENDENT PRACTICE</vt:lpstr>
      <vt:lpstr>The Process of Science: Observations and Inferences HOME LEARNING</vt:lpstr>
    </vt:vector>
  </TitlesOfParts>
  <Company>Duval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Environmental Science?</dc:title>
  <dc:creator>Ison, Steven P.</dc:creator>
  <cp:lastModifiedBy>Ison, Steven P.</cp:lastModifiedBy>
  <cp:revision>18</cp:revision>
  <dcterms:created xsi:type="dcterms:W3CDTF">2015-08-26T13:27:09Z</dcterms:created>
  <dcterms:modified xsi:type="dcterms:W3CDTF">2015-08-28T14:25:15Z</dcterms:modified>
</cp:coreProperties>
</file>