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2"/>
  </p:notesMasterIdLst>
  <p:sldIdLst>
    <p:sldId id="269" r:id="rId2"/>
    <p:sldId id="259" r:id="rId3"/>
    <p:sldId id="274" r:id="rId4"/>
    <p:sldId id="272" r:id="rId5"/>
    <p:sldId id="275" r:id="rId6"/>
    <p:sldId id="277" r:id="rId7"/>
    <p:sldId id="273" r:id="rId8"/>
    <p:sldId id="270" r:id="rId9"/>
    <p:sldId id="271"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C79CF-206E-44BD-A0B1-3DB49600C617}" type="datetimeFigureOut">
              <a:rPr lang="en-US" smtClean="0"/>
              <a:t>09/01/2015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A54DD-EF38-49EC-91FC-D51D5B07923E}" type="slidenum">
              <a:rPr lang="en-US" smtClean="0"/>
              <a:t>‹#›</a:t>
            </a:fld>
            <a:endParaRPr lang="en-US"/>
          </a:p>
        </p:txBody>
      </p:sp>
    </p:spTree>
    <p:extLst>
      <p:ext uri="{BB962C8B-B14F-4D97-AF65-F5344CB8AC3E}">
        <p14:creationId xmlns:p14="http://schemas.microsoft.com/office/powerpoint/2010/main" val="1136939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a:t>
            </a:r>
            <a:r>
              <a:rPr lang="en-US" baseline="0" dirty="0" smtClean="0"/>
              <a:t> are some renewable natural resources? Non-renewable natural resources? Sustainable natural resources?</a:t>
            </a:r>
          </a:p>
          <a:p>
            <a:r>
              <a:rPr lang="en-US" baseline="0" dirty="0" smtClean="0"/>
              <a:t>A: Renewable – Sunlight, wind energy, wave energy, geothermal energy. Non-Renewable – Crude oil, natural gas, coal, copper, aluminum, and other metals. Sustainable – Fresh water, forest products (e.g. timber), agricultural crops, and soil.</a:t>
            </a:r>
          </a:p>
        </p:txBody>
      </p:sp>
      <p:sp>
        <p:nvSpPr>
          <p:cNvPr id="4" name="Slide Number Placeholder 3"/>
          <p:cNvSpPr>
            <a:spLocks noGrp="1"/>
          </p:cNvSpPr>
          <p:nvPr>
            <p:ph type="sldNum" sz="quarter" idx="10"/>
          </p:nvPr>
        </p:nvSpPr>
        <p:spPr/>
        <p:txBody>
          <a:bodyPr/>
          <a:lstStyle/>
          <a:p>
            <a:fld id="{129A54DD-EF38-49EC-91FC-D51D5B07923E}" type="slidenum">
              <a:rPr lang="en-US" smtClean="0"/>
              <a:t>2</a:t>
            </a:fld>
            <a:endParaRPr lang="en-US"/>
          </a:p>
        </p:txBody>
      </p:sp>
    </p:spTree>
    <p:extLst>
      <p:ext uri="{BB962C8B-B14F-4D97-AF65-F5344CB8AC3E}">
        <p14:creationId xmlns:p14="http://schemas.microsoft.com/office/powerpoint/2010/main" val="3971807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a:t>
            </a:r>
            <a:r>
              <a:rPr lang="en-US" baseline="0" dirty="0" smtClean="0"/>
              <a:t> are some renewable natural resources? Non-renewable natural resources? Sustainable natural resources?</a:t>
            </a:r>
          </a:p>
          <a:p>
            <a:r>
              <a:rPr lang="en-US" baseline="0" dirty="0" smtClean="0"/>
              <a:t>A: Renewable – Sunlight, wind energy, wave energy, geothermal energy. Non-Renewable – Crude oil, natural gas, coal, copper, aluminum, and other metals. Sustainable – Fresh water, forest products (e.g. timber), agricultural crops, and soil.</a:t>
            </a:r>
          </a:p>
        </p:txBody>
      </p:sp>
      <p:sp>
        <p:nvSpPr>
          <p:cNvPr id="4" name="Slide Number Placeholder 3"/>
          <p:cNvSpPr>
            <a:spLocks noGrp="1"/>
          </p:cNvSpPr>
          <p:nvPr>
            <p:ph type="sldNum" sz="quarter" idx="10"/>
          </p:nvPr>
        </p:nvSpPr>
        <p:spPr/>
        <p:txBody>
          <a:bodyPr/>
          <a:lstStyle/>
          <a:p>
            <a:fld id="{129A54DD-EF38-49EC-91FC-D51D5B07923E}" type="slidenum">
              <a:rPr lang="en-US" smtClean="0"/>
              <a:t>3</a:t>
            </a:fld>
            <a:endParaRPr lang="en-US"/>
          </a:p>
        </p:txBody>
      </p:sp>
    </p:spTree>
    <p:extLst>
      <p:ext uri="{BB962C8B-B14F-4D97-AF65-F5344CB8AC3E}">
        <p14:creationId xmlns:p14="http://schemas.microsoft.com/office/powerpoint/2010/main" val="237908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F7BBF35-DBB9-4BDC-8A38-79133B24C833}" type="datetimeFigureOut">
              <a:rPr lang="en-US" smtClean="0"/>
              <a:t>09/01/2015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07FB4-D895-4583-8183-773EA34F65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74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7BBF35-DBB9-4BDC-8A38-79133B24C833}" type="datetimeFigureOut">
              <a:rPr lang="en-US" smtClean="0"/>
              <a:t>09/01/2015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1068715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7BBF35-DBB9-4BDC-8A38-79133B24C833}" type="datetimeFigureOut">
              <a:rPr lang="en-US" smtClean="0"/>
              <a:t>09/01/2015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07FB4-D895-4583-8183-773EA34F652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198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7BBF35-DBB9-4BDC-8A38-79133B24C833}" type="datetimeFigureOut">
              <a:rPr lang="en-US" smtClean="0"/>
              <a:t>09/01/2015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20361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7BBF35-DBB9-4BDC-8A38-79133B24C833}" type="datetimeFigureOut">
              <a:rPr lang="en-US" smtClean="0"/>
              <a:t>09/01/2015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07FB4-D895-4583-8183-773EA34F65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97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7BBF35-DBB9-4BDC-8A38-79133B24C833}" type="datetimeFigureOut">
              <a:rPr lang="en-US" smtClean="0"/>
              <a:t>09/01/2015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49799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7BBF35-DBB9-4BDC-8A38-79133B24C833}" type="datetimeFigureOut">
              <a:rPr lang="en-US" smtClean="0"/>
              <a:t>09/01/2015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333127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7BBF35-DBB9-4BDC-8A38-79133B24C833}" type="datetimeFigureOut">
              <a:rPr lang="en-US" smtClean="0"/>
              <a:t>09/01/2015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312883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7BBF35-DBB9-4BDC-8A38-79133B24C833}" type="datetimeFigureOut">
              <a:rPr lang="en-US" smtClean="0"/>
              <a:t>09/01/2015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158789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BBF35-DBB9-4BDC-8A38-79133B24C833}" type="datetimeFigureOut">
              <a:rPr lang="en-US" smtClean="0"/>
              <a:t>09/01/2015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07FB4-D895-4583-8183-773EA34F6520}" type="slidenum">
              <a:rPr lang="en-US" smtClean="0"/>
              <a:t>‹#›</a:t>
            </a:fld>
            <a:endParaRPr lang="en-US"/>
          </a:p>
        </p:txBody>
      </p:sp>
    </p:spTree>
    <p:extLst>
      <p:ext uri="{BB962C8B-B14F-4D97-AF65-F5344CB8AC3E}">
        <p14:creationId xmlns:p14="http://schemas.microsoft.com/office/powerpoint/2010/main" val="290588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7BBF35-DBB9-4BDC-8A38-79133B24C833}" type="datetimeFigureOut">
              <a:rPr lang="en-US" smtClean="0"/>
              <a:t>09/01/2015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07FB4-D895-4583-8183-773EA34F652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09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F7BBF35-DBB9-4BDC-8A38-79133B24C833}" type="datetimeFigureOut">
              <a:rPr lang="en-US" smtClean="0"/>
              <a:t>09/01/2015</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2107FB4-D895-4583-8183-773EA34F652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10237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Introduction</a:t>
            </a:r>
            <a:endParaRPr lang="en-US" sz="4400" dirty="0"/>
          </a:p>
        </p:txBody>
      </p:sp>
      <p:sp>
        <p:nvSpPr>
          <p:cNvPr id="6" name="Content Placeholder 5"/>
          <p:cNvSpPr>
            <a:spLocks noGrp="1"/>
          </p:cNvSpPr>
          <p:nvPr>
            <p:ph idx="1"/>
          </p:nvPr>
        </p:nvSpPr>
        <p:spPr/>
        <p:txBody>
          <a:bodyPr>
            <a:normAutofit/>
          </a:bodyPr>
          <a:lstStyle/>
          <a:p>
            <a:pPr marL="0" indent="0">
              <a:buNone/>
            </a:pPr>
            <a:r>
              <a:rPr lang="en-US" dirty="0" smtClean="0"/>
              <a:t>North Town, founded in 1903, is found just west of the </a:t>
            </a:r>
            <a:r>
              <a:rPr lang="en-US" dirty="0" err="1" smtClean="0"/>
              <a:t>Aroyo</a:t>
            </a:r>
            <a:r>
              <a:rPr lang="en-US" dirty="0" smtClean="0"/>
              <a:t> River along the Jefferson Basin. North Town has had issues with water shortages for it’s 670,000 residents. Recently there has been a proposal to divert water from the </a:t>
            </a:r>
            <a:r>
              <a:rPr lang="en-US" dirty="0" err="1" smtClean="0"/>
              <a:t>Aroyo</a:t>
            </a:r>
            <a:r>
              <a:rPr lang="en-US" dirty="0" smtClean="0"/>
              <a:t> River to supply North Town residents with water for agriculture and drinking. South Town, population of 212,000, is found along the southern portion of the </a:t>
            </a:r>
            <a:r>
              <a:rPr lang="en-US" dirty="0" err="1" smtClean="0"/>
              <a:t>Aroyo</a:t>
            </a:r>
            <a:r>
              <a:rPr lang="en-US" dirty="0" smtClean="0"/>
              <a:t> River. South Town has enjoyed wealth utilizing the water for consumption, fishing, agriculture, transport, and textile production since 1821. The diversion of water would greatly reduce the water levels in South Town meaning shortages in water for agriculture and reduced fish populations, but enable North Town the ability to grow and meet the needs of their citizens.</a:t>
            </a:r>
          </a:p>
          <a:p>
            <a:pPr marL="0" indent="0">
              <a:buNone/>
            </a:pPr>
            <a:r>
              <a:rPr lang="en-US" dirty="0" smtClean="0"/>
              <a:t>Which city has a greater claim to the water? Explain your answer.</a:t>
            </a:r>
            <a:endParaRPr lang="en-US" dirty="0"/>
          </a:p>
        </p:txBody>
      </p:sp>
    </p:spTree>
    <p:extLst>
      <p:ext uri="{BB962C8B-B14F-4D97-AF65-F5344CB8AC3E}">
        <p14:creationId xmlns:p14="http://schemas.microsoft.com/office/powerpoint/2010/main" val="3283745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Tragedy of the Commons</a:t>
            </a:r>
            <a:r>
              <a:rPr lang="en-US" sz="4400" dirty="0"/>
              <a:t/>
            </a:r>
            <a:br>
              <a:rPr lang="en-US" sz="4400" dirty="0"/>
            </a:br>
            <a:r>
              <a:rPr lang="en-US" sz="4400" dirty="0" smtClean="0"/>
              <a:t>HOME LEARNING</a:t>
            </a:r>
            <a:endParaRPr lang="en-US" sz="4400" dirty="0"/>
          </a:p>
        </p:txBody>
      </p:sp>
      <p:sp>
        <p:nvSpPr>
          <p:cNvPr id="3" name="Content Placeholder 2"/>
          <p:cNvSpPr>
            <a:spLocks noGrp="1"/>
          </p:cNvSpPr>
          <p:nvPr>
            <p:ph idx="1"/>
          </p:nvPr>
        </p:nvSpPr>
        <p:spPr>
          <a:xfrm>
            <a:off x="1024128" y="2084832"/>
            <a:ext cx="10434447" cy="4224528"/>
          </a:xfrm>
        </p:spPr>
        <p:txBody>
          <a:bodyPr>
            <a:normAutofit/>
          </a:bodyPr>
          <a:lstStyle/>
          <a:p>
            <a:r>
              <a:rPr lang="en-US" sz="2400" dirty="0" smtClean="0"/>
              <a:t>Performance Task: Imperiled Species Management Plan:</a:t>
            </a:r>
          </a:p>
          <a:p>
            <a:pPr lvl="1">
              <a:buClr>
                <a:schemeClr val="accent2">
                  <a:lumMod val="50000"/>
                </a:schemeClr>
              </a:buClr>
            </a:pPr>
            <a:r>
              <a:rPr lang="en-US" sz="2400" dirty="0" smtClean="0"/>
              <a:t>It will be your task to create a species action plan for a threatened or endangered species native to the state of Florida or the southeastern region of the US.</a:t>
            </a:r>
          </a:p>
          <a:p>
            <a:pPr marL="768096" lvl="2" indent="-457200">
              <a:buClr>
                <a:schemeClr val="accent2">
                  <a:lumMod val="50000"/>
                </a:schemeClr>
              </a:buClr>
              <a:buFont typeface="+mj-lt"/>
              <a:buAutoNum type="arabicPeriod"/>
            </a:pPr>
            <a:r>
              <a:rPr lang="en-US" sz="2400" dirty="0" smtClean="0">
                <a:solidFill>
                  <a:schemeClr val="accent2">
                    <a:lumMod val="50000"/>
                  </a:schemeClr>
                </a:solidFill>
              </a:rPr>
              <a:t>Begin researching to find what species are native to Florida or the Southeastern United States that are threatened or endangered.</a:t>
            </a:r>
          </a:p>
          <a:p>
            <a:pPr lvl="4">
              <a:buClr>
                <a:schemeClr val="accent2">
                  <a:lumMod val="50000"/>
                </a:schemeClr>
              </a:buClr>
            </a:pPr>
            <a:r>
              <a:rPr lang="en-US" sz="2400" dirty="0" smtClean="0">
                <a:solidFill>
                  <a:schemeClr val="accent2">
                    <a:lumMod val="50000"/>
                  </a:schemeClr>
                </a:solidFill>
              </a:rPr>
              <a:t>Identify at least 3 species for which you would be interested in designing a Species Management Plan (minimum of one plant/animal).</a:t>
            </a:r>
          </a:p>
          <a:p>
            <a:pPr marL="768096" lvl="2" indent="-457200">
              <a:buClr>
                <a:schemeClr val="accent2">
                  <a:lumMod val="50000"/>
                </a:schemeClr>
              </a:buClr>
              <a:buFont typeface="+mj-lt"/>
              <a:buAutoNum type="arabicPeriod"/>
            </a:pPr>
            <a:r>
              <a:rPr lang="en-US" sz="2400" dirty="0" smtClean="0">
                <a:solidFill>
                  <a:schemeClr val="accent4">
                    <a:lumMod val="50000"/>
                  </a:schemeClr>
                </a:solidFill>
              </a:rPr>
              <a:t>Research and answer the following for the 3 species you selected:</a:t>
            </a:r>
          </a:p>
          <a:p>
            <a:pPr lvl="4">
              <a:buClr>
                <a:schemeClr val="accent2">
                  <a:lumMod val="50000"/>
                </a:schemeClr>
              </a:buClr>
            </a:pPr>
            <a:r>
              <a:rPr lang="en-US" sz="2400" dirty="0" smtClean="0">
                <a:solidFill>
                  <a:schemeClr val="accent4">
                    <a:lumMod val="50000"/>
                  </a:schemeClr>
                </a:solidFill>
              </a:rPr>
              <a:t>What possible reasons are they endangered or threatened?</a:t>
            </a:r>
          </a:p>
          <a:p>
            <a:pPr lvl="4">
              <a:buClr>
                <a:schemeClr val="accent2">
                  <a:lumMod val="50000"/>
                </a:schemeClr>
              </a:buClr>
            </a:pPr>
            <a:r>
              <a:rPr lang="en-US" sz="2400" dirty="0" smtClean="0">
                <a:solidFill>
                  <a:schemeClr val="accent4">
                    <a:lumMod val="50000"/>
                  </a:schemeClr>
                </a:solidFill>
              </a:rPr>
              <a:t>What are the specific threats to their present and future survival?</a:t>
            </a:r>
          </a:p>
        </p:txBody>
      </p:sp>
    </p:spTree>
    <p:extLst>
      <p:ext uri="{BB962C8B-B14F-4D97-AF65-F5344CB8AC3E}">
        <p14:creationId xmlns:p14="http://schemas.microsoft.com/office/powerpoint/2010/main" val="913682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EXPLICIT INSTRUCTION (NOTES)</a:t>
            </a:r>
            <a:endParaRPr lang="en-US" sz="4400" dirty="0"/>
          </a:p>
        </p:txBody>
      </p:sp>
      <p:sp>
        <p:nvSpPr>
          <p:cNvPr id="3" name="Content Placeholder 2"/>
          <p:cNvSpPr>
            <a:spLocks noGrp="1"/>
          </p:cNvSpPr>
          <p:nvPr>
            <p:ph idx="1"/>
          </p:nvPr>
        </p:nvSpPr>
        <p:spPr/>
        <p:txBody>
          <a:bodyPr>
            <a:noAutofit/>
          </a:bodyPr>
          <a:lstStyle/>
          <a:p>
            <a:r>
              <a:rPr lang="en-US" altLang="en-US" sz="2400" dirty="0" smtClean="0"/>
              <a:t>Population Up, Resources Down</a:t>
            </a:r>
            <a:endParaRPr lang="en-US" altLang="en-US" sz="2400" dirty="0"/>
          </a:p>
          <a:p>
            <a:pPr lvl="1">
              <a:buClr>
                <a:schemeClr val="accent2">
                  <a:lumMod val="50000"/>
                </a:schemeClr>
              </a:buClr>
            </a:pPr>
            <a:r>
              <a:rPr lang="en-US" altLang="en-US" sz="2400" dirty="0" smtClean="0"/>
              <a:t>In the last several hundred years, both human population and resource consumption have increased dramatically</a:t>
            </a:r>
          </a:p>
          <a:p>
            <a:pPr lvl="1">
              <a:buClr>
                <a:schemeClr val="accent2">
                  <a:lumMod val="50000"/>
                </a:schemeClr>
              </a:buClr>
            </a:pPr>
            <a:r>
              <a:rPr lang="en-US" altLang="en-US" sz="2400" dirty="0" smtClean="0"/>
              <a:t>Resources may be visualized as a continuum from </a:t>
            </a:r>
            <a:r>
              <a:rPr lang="en-US" altLang="en-US" sz="2400" dirty="0" smtClean="0">
                <a:solidFill>
                  <a:schemeClr val="accent2">
                    <a:lumMod val="50000"/>
                  </a:schemeClr>
                </a:solidFill>
              </a:rPr>
              <a:t>renewable</a:t>
            </a:r>
            <a:r>
              <a:rPr lang="en-US" altLang="en-US" sz="2400" dirty="0" smtClean="0"/>
              <a:t> to </a:t>
            </a:r>
            <a:r>
              <a:rPr lang="en-US" altLang="en-US" sz="2400" dirty="0" smtClean="0">
                <a:solidFill>
                  <a:schemeClr val="accent2">
                    <a:lumMod val="50000"/>
                  </a:schemeClr>
                </a:solidFill>
              </a:rPr>
              <a:t>non-renewable</a:t>
            </a:r>
            <a:r>
              <a:rPr lang="en-US" altLang="en-US" sz="2400" dirty="0" smtClean="0"/>
              <a:t>.</a:t>
            </a:r>
          </a:p>
          <a:p>
            <a:pPr lvl="1">
              <a:buClr>
                <a:schemeClr val="accent2">
                  <a:lumMod val="50000"/>
                </a:schemeClr>
              </a:buClr>
            </a:pPr>
            <a:r>
              <a:rPr lang="en-US" altLang="en-US" sz="2400" dirty="0" smtClean="0">
                <a:solidFill>
                  <a:schemeClr val="accent2">
                    <a:lumMod val="50000"/>
                  </a:schemeClr>
                </a:solidFill>
              </a:rPr>
              <a:t>Sustainable</a:t>
            </a:r>
            <a:r>
              <a:rPr lang="en-US" altLang="en-US" sz="2400" dirty="0" smtClean="0"/>
              <a:t> resources are resources that have the potential to renew themselves.</a:t>
            </a:r>
          </a:p>
          <a:p>
            <a:pPr lvl="1">
              <a:buClr>
                <a:schemeClr val="accent2">
                  <a:lumMod val="50000"/>
                </a:schemeClr>
              </a:buClr>
              <a:buFont typeface="Wingdings" panose="05000000000000000000" pitchFamily="2" charset="2"/>
              <a:buChar char="ü"/>
            </a:pPr>
            <a:r>
              <a:rPr lang="en-US" sz="2400" dirty="0" smtClean="0">
                <a:solidFill>
                  <a:schemeClr val="accent2">
                    <a:lumMod val="50000"/>
                  </a:schemeClr>
                </a:solidFill>
              </a:rPr>
              <a:t>What </a:t>
            </a:r>
            <a:r>
              <a:rPr lang="en-US" sz="2400" dirty="0">
                <a:solidFill>
                  <a:schemeClr val="accent2">
                    <a:lumMod val="50000"/>
                  </a:schemeClr>
                </a:solidFill>
              </a:rPr>
              <a:t>are some renewable natural resources? Non-renewable natural resources? Sustainable natural resources</a:t>
            </a:r>
            <a:r>
              <a:rPr lang="en-US" sz="2400" dirty="0" smtClean="0">
                <a:solidFill>
                  <a:schemeClr val="accent2">
                    <a:lumMod val="50000"/>
                  </a:schemeClr>
                </a:solidFill>
              </a:rPr>
              <a:t>?</a:t>
            </a:r>
          </a:p>
          <a:p>
            <a:pPr lvl="1">
              <a:buClr>
                <a:schemeClr val="accent2">
                  <a:lumMod val="50000"/>
                </a:schemeClr>
              </a:buClr>
              <a:buFont typeface="Wingdings" panose="05000000000000000000" pitchFamily="2" charset="2"/>
              <a:buChar char="ü"/>
            </a:pPr>
            <a:r>
              <a:rPr lang="en-US" sz="2400" dirty="0">
                <a:solidFill>
                  <a:schemeClr val="accent2">
                    <a:lumMod val="50000"/>
                  </a:schemeClr>
                </a:solidFill>
              </a:rPr>
              <a:t>In what way is living on Earth similar to living on an island</a:t>
            </a:r>
            <a:r>
              <a:rPr lang="en-US" sz="2400" dirty="0" smtClean="0">
                <a:solidFill>
                  <a:schemeClr val="accent2">
                    <a:lumMod val="50000"/>
                  </a:schemeClr>
                </a:solidFill>
              </a:rPr>
              <a:t>?</a:t>
            </a:r>
            <a:endParaRPr lang="en-US" sz="2400" dirty="0">
              <a:solidFill>
                <a:schemeClr val="accent2">
                  <a:lumMod val="50000"/>
                </a:schemeClr>
              </a:solidFill>
            </a:endParaRPr>
          </a:p>
        </p:txBody>
      </p:sp>
    </p:spTree>
    <p:extLst>
      <p:ext uri="{BB962C8B-B14F-4D97-AF65-F5344CB8AC3E}">
        <p14:creationId xmlns:p14="http://schemas.microsoft.com/office/powerpoint/2010/main" val="1497401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EXPLICIT INSTRUCTION (NOTES)</a:t>
            </a:r>
            <a:endParaRPr lang="en-US" sz="4400" dirty="0"/>
          </a:p>
        </p:txBody>
      </p:sp>
      <p:sp>
        <p:nvSpPr>
          <p:cNvPr id="3" name="Content Placeholder 2"/>
          <p:cNvSpPr>
            <a:spLocks noGrp="1"/>
          </p:cNvSpPr>
          <p:nvPr>
            <p:ph sz="half" idx="1"/>
          </p:nvPr>
        </p:nvSpPr>
        <p:spPr>
          <a:xfrm>
            <a:off x="1024127" y="2286000"/>
            <a:ext cx="5422712" cy="4023360"/>
          </a:xfrm>
        </p:spPr>
        <p:txBody>
          <a:bodyPr>
            <a:noAutofit/>
          </a:bodyPr>
          <a:lstStyle/>
          <a:p>
            <a:r>
              <a:rPr lang="en-US" altLang="en-US" sz="2400" dirty="0" smtClean="0"/>
              <a:t>Population Up, Resources Down</a:t>
            </a:r>
            <a:endParaRPr lang="en-US" altLang="en-US" sz="2400" dirty="0"/>
          </a:p>
          <a:p>
            <a:pPr lvl="1">
              <a:buClr>
                <a:schemeClr val="accent2">
                  <a:lumMod val="50000"/>
                </a:schemeClr>
              </a:buClr>
            </a:pPr>
            <a:r>
              <a:rPr lang="en-US" altLang="en-US" sz="2400" dirty="0" smtClean="0"/>
              <a:t>Human population remained around a few million until only about 300 years ago.</a:t>
            </a:r>
          </a:p>
          <a:p>
            <a:pPr lvl="1">
              <a:buClr>
                <a:schemeClr val="accent2">
                  <a:lumMod val="50000"/>
                </a:schemeClr>
              </a:buClr>
            </a:pPr>
            <a:r>
              <a:rPr lang="en-US" altLang="en-US" sz="2400" dirty="0" smtClean="0"/>
              <a:t>The </a:t>
            </a:r>
            <a:r>
              <a:rPr lang="en-US" altLang="en-US" sz="2400" dirty="0" smtClean="0">
                <a:solidFill>
                  <a:schemeClr val="accent2">
                    <a:lumMod val="50000"/>
                  </a:schemeClr>
                </a:solidFill>
              </a:rPr>
              <a:t>agricultural revolution </a:t>
            </a:r>
            <a:r>
              <a:rPr lang="en-US" altLang="en-US" sz="2400" dirty="0" smtClean="0"/>
              <a:t>enabled humans to meet better nutritional needs.</a:t>
            </a:r>
          </a:p>
          <a:p>
            <a:pPr lvl="1">
              <a:buClr>
                <a:schemeClr val="accent2">
                  <a:lumMod val="50000"/>
                </a:schemeClr>
              </a:buClr>
            </a:pPr>
            <a:r>
              <a:rPr lang="en-US" altLang="en-US" sz="2400" dirty="0" smtClean="0"/>
              <a:t>The </a:t>
            </a:r>
            <a:r>
              <a:rPr lang="en-US" altLang="en-US" sz="2400" dirty="0" smtClean="0">
                <a:solidFill>
                  <a:schemeClr val="accent2">
                    <a:lumMod val="50000"/>
                  </a:schemeClr>
                </a:solidFill>
              </a:rPr>
              <a:t>industrial revolution </a:t>
            </a:r>
            <a:r>
              <a:rPr lang="en-US" altLang="en-US" sz="2400" dirty="0" smtClean="0"/>
              <a:t>improved medicine, sanitation, and food production.</a:t>
            </a:r>
          </a:p>
          <a:p>
            <a:pPr lvl="1">
              <a:buClr>
                <a:schemeClr val="accent2">
                  <a:lumMod val="50000"/>
                </a:schemeClr>
              </a:buClr>
              <a:buFont typeface="Wingdings" panose="05000000000000000000" pitchFamily="2" charset="2"/>
              <a:buChar char="ü"/>
            </a:pPr>
            <a:r>
              <a:rPr lang="en-US" sz="2400" dirty="0" smtClean="0">
                <a:solidFill>
                  <a:schemeClr val="accent2">
                    <a:lumMod val="50000"/>
                  </a:schemeClr>
                </a:solidFill>
              </a:rPr>
              <a:t>What problems could come from the increase in human population?</a:t>
            </a:r>
            <a:endParaRPr lang="en-US" sz="2400" dirty="0">
              <a:solidFill>
                <a:schemeClr val="accent2">
                  <a:lumMod val="50000"/>
                </a:schemeClr>
              </a:solidFill>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50749" y="2244436"/>
            <a:ext cx="5061625" cy="3595255"/>
          </a:xfrm>
        </p:spPr>
      </p:pic>
    </p:spTree>
    <p:extLst>
      <p:ext uri="{BB962C8B-B14F-4D97-AF65-F5344CB8AC3E}">
        <p14:creationId xmlns:p14="http://schemas.microsoft.com/office/powerpoint/2010/main" val="107489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Modeling</a:t>
            </a:r>
            <a:endParaRPr lang="en-US" sz="4400" dirty="0"/>
          </a:p>
        </p:txBody>
      </p:sp>
      <p:sp>
        <p:nvSpPr>
          <p:cNvPr id="3" name="Content Placeholder 2"/>
          <p:cNvSpPr>
            <a:spLocks noGrp="1"/>
          </p:cNvSpPr>
          <p:nvPr>
            <p:ph idx="1"/>
          </p:nvPr>
        </p:nvSpPr>
        <p:spPr/>
        <p:txBody>
          <a:bodyPr>
            <a:normAutofit/>
          </a:bodyPr>
          <a:lstStyle/>
          <a:p>
            <a:r>
              <a:rPr lang="en-US" sz="3200" dirty="0" smtClean="0"/>
              <a:t>In 1968, environmentalists coined a term or concept called the “Tragedy of the Commons.” It stated:</a:t>
            </a:r>
          </a:p>
          <a:p>
            <a:pPr lvl="1"/>
            <a:r>
              <a:rPr lang="en-US" sz="2800" dirty="0" smtClean="0"/>
              <a:t>Any resource that is open to everyone – such as air or parts of the ocean – will eventually be destroyed.</a:t>
            </a:r>
          </a:p>
          <a:p>
            <a:pPr lvl="1"/>
            <a:r>
              <a:rPr lang="en-US" sz="2800" dirty="0" smtClean="0"/>
              <a:t>Everyone can use it, but no one is responsible for preserving it.</a:t>
            </a:r>
          </a:p>
          <a:p>
            <a:pPr lvl="1"/>
            <a:r>
              <a:rPr lang="en-US" sz="2800" dirty="0" smtClean="0"/>
              <a:t>When people are not compelled to look out for future generations the Tragedy of the Commons will occur.</a:t>
            </a:r>
          </a:p>
        </p:txBody>
      </p:sp>
    </p:spTree>
    <p:extLst>
      <p:ext uri="{BB962C8B-B14F-4D97-AF65-F5344CB8AC3E}">
        <p14:creationId xmlns:p14="http://schemas.microsoft.com/office/powerpoint/2010/main" val="2152009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Modeling</a:t>
            </a:r>
            <a:endParaRPr lang="en-US" sz="4400" dirty="0"/>
          </a:p>
        </p:txBody>
      </p:sp>
      <p:sp>
        <p:nvSpPr>
          <p:cNvPr id="4" name="Text Placeholder 3"/>
          <p:cNvSpPr>
            <a:spLocks noGrp="1"/>
          </p:cNvSpPr>
          <p:nvPr>
            <p:ph type="body" idx="1"/>
          </p:nvPr>
        </p:nvSpPr>
        <p:spPr/>
        <p:txBody>
          <a:bodyPr>
            <a:normAutofit fontScale="92500" lnSpcReduction="20000"/>
          </a:bodyPr>
          <a:lstStyle/>
          <a:p>
            <a:r>
              <a:rPr lang="en-US" sz="2400" dirty="0"/>
              <a:t>Once upon a time there was a lovely village, with a lovely commons where sheep grazed…</a:t>
            </a:r>
            <a:endParaRPr lang="en-US" sz="2000" dirty="0"/>
          </a:p>
          <a:p>
            <a:endParaRPr lang="en-US" dirty="0"/>
          </a:p>
        </p:txBody>
      </p:sp>
      <p:sp>
        <p:nvSpPr>
          <p:cNvPr id="5" name="Text Placeholder 4"/>
          <p:cNvSpPr>
            <a:spLocks noGrp="1"/>
          </p:cNvSpPr>
          <p:nvPr>
            <p:ph type="body" sz="quarter" idx="3"/>
          </p:nvPr>
        </p:nvSpPr>
        <p:spPr/>
        <p:txBody>
          <a:bodyPr>
            <a:normAutofit fontScale="92500" lnSpcReduction="20000"/>
          </a:bodyPr>
          <a:lstStyle/>
          <a:p>
            <a:r>
              <a:rPr lang="en-US" dirty="0" smtClean="0"/>
              <a:t>The village was happy and the sheep were happy, and happy sheep made wool…</a:t>
            </a:r>
            <a:endParaRPr lang="en-US" dirty="0"/>
          </a:p>
        </p:txBody>
      </p:sp>
      <p:pic>
        <p:nvPicPr>
          <p:cNvPr id="7" name="Content Placeholder 6" descr="16197"/>
          <p:cNvPicPr>
            <a:picLocks noGrp="1" noChangeAspect="1" noChangeArrowheads="1"/>
          </p:cNvPicPr>
          <p:nvPr>
            <p:ph sz="half" idx="2"/>
          </p:nvPr>
        </p:nvPicPr>
        <p:blipFill>
          <a:blip r:embed="rId2"/>
          <a:srcRect/>
          <a:stretch>
            <a:fillRect/>
          </a:stretch>
        </p:blipFill>
        <p:spPr bwMode="auto">
          <a:xfrm>
            <a:off x="1024128" y="2967787"/>
            <a:ext cx="4754880" cy="3112285"/>
          </a:xfrm>
          <a:prstGeom prst="rect">
            <a:avLst/>
          </a:prstGeom>
          <a:noFill/>
          <a:ln w="9525">
            <a:noFill/>
            <a:miter lim="800000"/>
            <a:headEnd/>
            <a:tailEnd/>
          </a:ln>
        </p:spPr>
      </p:pic>
      <p:pic>
        <p:nvPicPr>
          <p:cNvPr id="8" name="Content Placeholder 7" descr="sheep-Rachel.jpg"/>
          <p:cNvPicPr>
            <a:picLocks noGrp="1" noChangeAspect="1"/>
          </p:cNvPicPr>
          <p:nvPr>
            <p:ph sz="quarter" idx="4"/>
          </p:nvPr>
        </p:nvPicPr>
        <p:blipFill>
          <a:blip r:embed="rId3"/>
          <a:srcRect/>
          <a:stretch>
            <a:fillRect/>
          </a:stretch>
        </p:blipFill>
        <p:spPr bwMode="auto">
          <a:xfrm>
            <a:off x="5990887" y="3002595"/>
            <a:ext cx="4096087" cy="3072065"/>
          </a:xfrm>
          <a:prstGeom prst="rect">
            <a:avLst/>
          </a:prstGeom>
          <a:noFill/>
          <a:ln w="9525">
            <a:noFill/>
            <a:miter lim="800000"/>
            <a:headEnd/>
            <a:tailEnd/>
          </a:ln>
        </p:spPr>
      </p:pic>
    </p:spTree>
    <p:extLst>
      <p:ext uri="{BB962C8B-B14F-4D97-AF65-F5344CB8AC3E}">
        <p14:creationId xmlns:p14="http://schemas.microsoft.com/office/powerpoint/2010/main" val="1806381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Modeling</a:t>
            </a:r>
            <a:endParaRPr lang="en-US" sz="4400" dirty="0"/>
          </a:p>
        </p:txBody>
      </p:sp>
      <p:sp>
        <p:nvSpPr>
          <p:cNvPr id="4" name="Text Placeholder 3"/>
          <p:cNvSpPr>
            <a:spLocks noGrp="1"/>
          </p:cNvSpPr>
          <p:nvPr>
            <p:ph type="body" idx="1"/>
          </p:nvPr>
        </p:nvSpPr>
        <p:spPr/>
        <p:txBody>
          <a:bodyPr>
            <a:normAutofit fontScale="92500"/>
          </a:bodyPr>
          <a:lstStyle/>
          <a:p>
            <a:r>
              <a:rPr lang="en-US" sz="2400" dirty="0" smtClean="0"/>
              <a:t>But as more sheep joined the commons, the commons were overused…</a:t>
            </a:r>
            <a:endParaRPr lang="en-US" sz="2000" dirty="0"/>
          </a:p>
          <a:p>
            <a:endParaRPr lang="en-US" dirty="0"/>
          </a:p>
        </p:txBody>
      </p:sp>
      <p:sp>
        <p:nvSpPr>
          <p:cNvPr id="5" name="Text Placeholder 4"/>
          <p:cNvSpPr>
            <a:spLocks noGrp="1"/>
          </p:cNvSpPr>
          <p:nvPr>
            <p:ph type="body" sz="quarter" idx="3"/>
          </p:nvPr>
        </p:nvSpPr>
        <p:spPr/>
        <p:txBody>
          <a:bodyPr>
            <a:normAutofit/>
          </a:bodyPr>
          <a:lstStyle/>
          <a:p>
            <a:r>
              <a:rPr lang="en-US" dirty="0" smtClean="0"/>
              <a:t>The grass ran out, tragedy ensued and the sheep suffered…</a:t>
            </a:r>
            <a:endParaRPr lang="en-US" dirty="0"/>
          </a:p>
        </p:txBody>
      </p:sp>
      <p:pic>
        <p:nvPicPr>
          <p:cNvPr id="9" name="Content Placeholder 3" descr="1sheep.jpg"/>
          <p:cNvPicPr>
            <a:picLocks noGrp="1" noChangeAspect="1"/>
          </p:cNvPicPr>
          <p:nvPr/>
        </p:nvPicPr>
        <p:blipFill rotWithShape="1">
          <a:blip r:embed="rId2"/>
          <a:srcRect l="99" r="310"/>
          <a:stretch/>
        </p:blipFill>
        <p:spPr bwMode="auto">
          <a:xfrm>
            <a:off x="1097279" y="3002595"/>
            <a:ext cx="4694391" cy="3209310"/>
          </a:xfrm>
          <a:prstGeom prst="rect">
            <a:avLst/>
          </a:prstGeom>
          <a:noFill/>
          <a:ln w="9525">
            <a:noFill/>
            <a:miter lim="800000"/>
            <a:headEnd/>
            <a:tailEnd/>
          </a:ln>
        </p:spPr>
      </p:pic>
      <p:pic>
        <p:nvPicPr>
          <p:cNvPr id="10" name="Content Placeholder 3" descr="sheep lamb alone.jpg"/>
          <p:cNvPicPr>
            <a:picLocks noGrp="1" noChangeAspect="1"/>
          </p:cNvPicPr>
          <p:nvPr>
            <p:ph sz="quarter" idx="4"/>
          </p:nvPr>
        </p:nvPicPr>
        <p:blipFill rotWithShape="1">
          <a:blip r:embed="rId3"/>
          <a:srcRect l="1743" r="719"/>
          <a:stretch/>
        </p:blipFill>
        <p:spPr bwMode="auto">
          <a:xfrm>
            <a:off x="6571456" y="3002595"/>
            <a:ext cx="3153112" cy="3209310"/>
          </a:xfrm>
          <a:prstGeom prst="rect">
            <a:avLst/>
          </a:prstGeom>
          <a:noFill/>
          <a:ln w="9525">
            <a:noFill/>
            <a:miter lim="800000"/>
            <a:headEnd/>
            <a:tailEnd/>
          </a:ln>
        </p:spPr>
      </p:pic>
    </p:spTree>
    <p:extLst>
      <p:ext uri="{BB962C8B-B14F-4D97-AF65-F5344CB8AC3E}">
        <p14:creationId xmlns:p14="http://schemas.microsoft.com/office/powerpoint/2010/main" val="178530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Guided Practice</a:t>
            </a:r>
            <a:endParaRPr lang="en-US" sz="4400" dirty="0"/>
          </a:p>
        </p:txBody>
      </p:sp>
      <p:sp>
        <p:nvSpPr>
          <p:cNvPr id="3" name="Content Placeholder 2"/>
          <p:cNvSpPr>
            <a:spLocks noGrp="1"/>
          </p:cNvSpPr>
          <p:nvPr>
            <p:ph idx="1"/>
          </p:nvPr>
        </p:nvSpPr>
        <p:spPr/>
        <p:txBody>
          <a:bodyPr>
            <a:normAutofit fontScale="92500" lnSpcReduction="20000"/>
          </a:bodyPr>
          <a:lstStyle/>
          <a:p>
            <a:pPr marL="514350" indent="-514350">
              <a:buClr>
                <a:schemeClr val="accent2">
                  <a:lumMod val="50000"/>
                </a:schemeClr>
              </a:buClr>
              <a:buFont typeface="+mj-lt"/>
              <a:buAutoNum type="arabicPeriod"/>
            </a:pPr>
            <a:r>
              <a:rPr lang="en-US" sz="3200" dirty="0" smtClean="0"/>
              <a:t>Each person represents a family that is hungry. You must catch fish for your family to survive.</a:t>
            </a:r>
          </a:p>
          <a:p>
            <a:pPr marL="514350" indent="-514350">
              <a:buClr>
                <a:schemeClr val="accent2">
                  <a:lumMod val="50000"/>
                </a:schemeClr>
              </a:buClr>
              <a:buFont typeface="+mj-lt"/>
              <a:buAutoNum type="arabicPeriod"/>
            </a:pPr>
            <a:r>
              <a:rPr lang="en-US" sz="3200" dirty="0" smtClean="0"/>
              <a:t>Once a year you may take 0 – 4 fish from the local lake, it is your choice how many. If you take only one fish your family will starve, if you take more you profit.</a:t>
            </a:r>
          </a:p>
          <a:p>
            <a:pPr marL="514350" indent="-514350">
              <a:buClr>
                <a:schemeClr val="accent2">
                  <a:lumMod val="50000"/>
                </a:schemeClr>
              </a:buClr>
              <a:buFont typeface="+mj-lt"/>
              <a:buAutoNum type="arabicPeriod"/>
            </a:pPr>
            <a:r>
              <a:rPr lang="en-US" sz="3200" dirty="0" smtClean="0"/>
              <a:t>At the end of each year more fish will be added to the lake through reproduction (the teacher will restock the fish).</a:t>
            </a:r>
          </a:p>
          <a:p>
            <a:pPr marL="514350" indent="-514350">
              <a:buClr>
                <a:schemeClr val="accent2">
                  <a:lumMod val="50000"/>
                </a:schemeClr>
              </a:buClr>
              <a:buFont typeface="+mj-lt"/>
              <a:buAutoNum type="arabicPeriod"/>
            </a:pPr>
            <a:r>
              <a:rPr lang="en-US" sz="3200" dirty="0" smtClean="0"/>
              <a:t>Fish for five years and record your data on the Student Data Sheet.</a:t>
            </a:r>
          </a:p>
          <a:p>
            <a:pPr marL="514350" indent="-514350">
              <a:buClr>
                <a:schemeClr val="accent2">
                  <a:lumMod val="50000"/>
                </a:schemeClr>
              </a:buClr>
              <a:buFont typeface="+mj-lt"/>
              <a:buAutoNum type="arabicPeriod"/>
            </a:pPr>
            <a:r>
              <a:rPr lang="en-US" sz="3200" dirty="0" smtClean="0"/>
              <a:t>Start over and replay the game for a second set of data.</a:t>
            </a:r>
          </a:p>
        </p:txBody>
      </p:sp>
    </p:spTree>
    <p:extLst>
      <p:ext uri="{BB962C8B-B14F-4D97-AF65-F5344CB8AC3E}">
        <p14:creationId xmlns:p14="http://schemas.microsoft.com/office/powerpoint/2010/main" val="2837923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INDEPENDENT PRACTICE</a:t>
            </a:r>
            <a:endParaRPr lang="en-US" sz="4400"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sz="3200" dirty="0" smtClean="0"/>
              <a:t>Did anyone in your group take too many fish? How did that make you feel? Did everyone try to take as many as possible? Why or why not? Does society reward those with the “most?”</a:t>
            </a:r>
          </a:p>
          <a:p>
            <a:pPr marL="514350" indent="-514350">
              <a:buFont typeface="+mj-lt"/>
              <a:buAutoNum type="arabicPeriod"/>
            </a:pPr>
            <a:r>
              <a:rPr lang="en-US" sz="3200" dirty="0" smtClean="0"/>
              <a:t>Did anyone sacrifice the # of fish, for the good of the community? Why or why not? Does society ever reward that type of person?</a:t>
            </a:r>
          </a:p>
          <a:p>
            <a:pPr marL="514350" indent="-514350">
              <a:buFont typeface="+mj-lt"/>
              <a:buAutoNum type="arabicPeriod"/>
            </a:pPr>
            <a:r>
              <a:rPr lang="en-US" sz="3200" dirty="0" smtClean="0"/>
              <a:t>In Game 2, how </a:t>
            </a:r>
            <a:r>
              <a:rPr lang="en-US" sz="3200" dirty="0" smtClean="0"/>
              <a:t>did your </a:t>
            </a:r>
            <a:r>
              <a:rPr lang="en-US" sz="3200" dirty="0" smtClean="0"/>
              <a:t>strategy change, if at all? Does it make a difference to know what the rewards are?</a:t>
            </a:r>
          </a:p>
          <a:p>
            <a:pPr marL="514350" indent="-514350">
              <a:buFont typeface="+mj-lt"/>
              <a:buAutoNum type="arabicPeriod"/>
            </a:pPr>
            <a:r>
              <a:rPr lang="en-US" sz="3200" dirty="0" smtClean="0"/>
              <a:t>Is it possible to maximize the number of fish caught per person AND the number of fish remaining in the pond at the same time? Why or why not?</a:t>
            </a:r>
          </a:p>
        </p:txBody>
      </p:sp>
    </p:spTree>
    <p:extLst>
      <p:ext uri="{BB962C8B-B14F-4D97-AF65-F5344CB8AC3E}">
        <p14:creationId xmlns:p14="http://schemas.microsoft.com/office/powerpoint/2010/main" val="2739300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Tragedy of the commons</a:t>
            </a:r>
            <a:br>
              <a:rPr lang="en-US" sz="4400" dirty="0" smtClean="0"/>
            </a:br>
            <a:r>
              <a:rPr lang="en-US" sz="4400" dirty="0" smtClean="0"/>
              <a:t>INDEPENDENT PRACTICE</a:t>
            </a:r>
            <a:endParaRPr lang="en-US" sz="4400"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5"/>
            </a:pPr>
            <a:r>
              <a:rPr lang="en-US" sz="3200" dirty="0" smtClean="0"/>
              <a:t>Think of a local commons that you are familiar with (parking lots, pizza parties, </a:t>
            </a:r>
            <a:r>
              <a:rPr lang="en-US" sz="3200" dirty="0" err="1" smtClean="0"/>
              <a:t>etc</a:t>
            </a:r>
            <a:r>
              <a:rPr lang="en-US" sz="3200" dirty="0" smtClean="0"/>
              <a:t>). Do similar situations arise? Explain. How might those problems be solved?</a:t>
            </a:r>
          </a:p>
          <a:p>
            <a:pPr marL="514350" indent="-514350">
              <a:buFont typeface="+mj-lt"/>
              <a:buAutoNum type="arabicPeriod" startAt="5"/>
            </a:pPr>
            <a:r>
              <a:rPr lang="en-US" sz="3200" dirty="0" smtClean="0"/>
              <a:t>What are some natural resources that are common resources?</a:t>
            </a:r>
          </a:p>
          <a:p>
            <a:pPr marL="514350" indent="-514350">
              <a:buFont typeface="+mj-lt"/>
              <a:buAutoNum type="arabicPeriod" startAt="5"/>
            </a:pPr>
            <a:r>
              <a:rPr lang="en-US" sz="3200" dirty="0" smtClean="0"/>
              <a:t>What are the global commons? Are these being used wisely? Why or why not?</a:t>
            </a:r>
          </a:p>
          <a:p>
            <a:pPr marL="514350" indent="-514350">
              <a:buFont typeface="+mj-lt"/>
              <a:buAutoNum type="arabicPeriod" startAt="5"/>
            </a:pPr>
            <a:r>
              <a:rPr lang="en-US" sz="3200" dirty="0" smtClean="0"/>
              <a:t>What can people do to use these resources most wisely?</a:t>
            </a:r>
          </a:p>
        </p:txBody>
      </p:sp>
    </p:spTree>
    <p:extLst>
      <p:ext uri="{BB962C8B-B14F-4D97-AF65-F5344CB8AC3E}">
        <p14:creationId xmlns:p14="http://schemas.microsoft.com/office/powerpoint/2010/main" val="41683201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1226</TotalTime>
  <Words>1016</Words>
  <Application>Microsoft Office PowerPoint</Application>
  <PresentationFormat>Widescreen</PresentationFormat>
  <Paragraphs>57</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Tw Cen MT</vt:lpstr>
      <vt:lpstr>Tw Cen MT Condensed</vt:lpstr>
      <vt:lpstr>Wingdings</vt:lpstr>
      <vt:lpstr>Wingdings 3</vt:lpstr>
      <vt:lpstr>Integral</vt:lpstr>
      <vt:lpstr>Tragedy of the commons Introduction</vt:lpstr>
      <vt:lpstr>Tragedy of the Commons EXPLICIT INSTRUCTION (NOTES)</vt:lpstr>
      <vt:lpstr>Tragedy of the Commons EXPLICIT INSTRUCTION (NOTES)</vt:lpstr>
      <vt:lpstr>Tragedy of the commons Modeling</vt:lpstr>
      <vt:lpstr>Tragedy of the commons Modeling</vt:lpstr>
      <vt:lpstr>Tragedy of the commons Modeling</vt:lpstr>
      <vt:lpstr>Tragedy of the commons Guided Practice</vt:lpstr>
      <vt:lpstr>Tragedy of the commons INDEPENDENT PRACTICE</vt:lpstr>
      <vt:lpstr>Tragedy of the commons INDEPENDENT PRACTICE</vt:lpstr>
      <vt:lpstr>Tragedy of the Commons HOME LEARNING</vt:lpstr>
    </vt:vector>
  </TitlesOfParts>
  <Company>Duval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Environmental Science?</dc:title>
  <dc:creator>Ison, Steven P.</dc:creator>
  <cp:lastModifiedBy>Ison, Steven P.</cp:lastModifiedBy>
  <cp:revision>35</cp:revision>
  <dcterms:created xsi:type="dcterms:W3CDTF">2015-08-26T13:27:09Z</dcterms:created>
  <dcterms:modified xsi:type="dcterms:W3CDTF">2015-09-01T16:40:49Z</dcterms:modified>
</cp:coreProperties>
</file>