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85" r:id="rId2"/>
    <p:sldId id="286" r:id="rId3"/>
    <p:sldId id="289" r:id="rId4"/>
    <p:sldId id="290" r:id="rId5"/>
    <p:sldId id="291" r:id="rId6"/>
    <p:sldId id="292" r:id="rId7"/>
    <p:sldId id="287" r:id="rId8"/>
    <p:sldId id="2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65" autoAdjust="0"/>
    <p:restoredTop sz="83842" autoAdjust="0"/>
  </p:normalViewPr>
  <p:slideViewPr>
    <p:cSldViewPr snapToGrid="0">
      <p:cViewPr varScale="1">
        <p:scale>
          <a:sx n="59" d="100"/>
          <a:sy n="59" d="100"/>
        </p:scale>
        <p:origin x="136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7925A-E78D-4FFF-A8CD-2273ED34D80A}" type="datetimeFigureOut">
              <a:rPr lang="en-US" smtClean="0"/>
              <a:t>01/12/2016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E0832-504B-4288-9289-02BF31EB6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2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E0832-504B-4288-9289-02BF31EB67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3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58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8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3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76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4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7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7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6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AEEDF3-FC83-41BC-A37B-640B5C569405}" type="datetimeFigureOut">
              <a:rPr lang="en-US" smtClean="0"/>
              <a:t>01/12/2016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9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EEDF3-FC83-41BC-A37B-640B5C569405}" type="datetimeFigureOut">
              <a:rPr lang="en-US" smtClean="0"/>
              <a:t>01/12/2016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5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AEEDF3-FC83-41BC-A37B-640B5C569405}" type="datetimeFigureOut">
              <a:rPr lang="en-US" smtClean="0"/>
              <a:t>01/12/2016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86C73-EAF5-4BBC-A7C0-6240E1E6DD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15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shodor.org/interactivate/activities/SpreadofDisease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Biological and Social Hazards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What is the relationship between environmental health and our personal health?</a:t>
            </a:r>
          </a:p>
          <a:p>
            <a:pPr marL="0" indent="0">
              <a:buNone/>
            </a:pPr>
            <a:r>
              <a:rPr lang="en-US" b="1" dirty="0" smtClean="0"/>
              <a:t>Consider:</a:t>
            </a:r>
            <a:r>
              <a:rPr lang="en-US" dirty="0" smtClean="0"/>
              <a:t> Female </a:t>
            </a:r>
            <a:r>
              <a:rPr lang="en-US" i="1" dirty="0" smtClean="0"/>
              <a:t>Anopheles</a:t>
            </a:r>
            <a:r>
              <a:rPr lang="en-US" dirty="0" smtClean="0"/>
              <a:t> mosquitoes can transmit the malaria pathogen when they bite. DDT, a pesticide we discussed last class, kills </a:t>
            </a:r>
            <a:r>
              <a:rPr lang="en-US" i="1" dirty="0" smtClean="0"/>
              <a:t>Anopheles</a:t>
            </a:r>
            <a:r>
              <a:rPr lang="en-US" dirty="0" smtClean="0"/>
              <a:t> mosquitoes. Does this fact justify spraying DDT in Africa? Why or why not?</a:t>
            </a:r>
          </a:p>
        </p:txBody>
      </p:sp>
      <p:pic>
        <p:nvPicPr>
          <p:cNvPr id="1026" name="Picture 2" descr="http://scientistsagainstmalaria.net/sites/default/files/styles/full_post/public/Anopheles.jpg?itok=WpGi5yf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555" y="1845734"/>
            <a:ext cx="4937125" cy="287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61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Biological and Social Hazards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Explicit Instruction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Infectious diseases are spread by human contact, through food and water, and by animals.</a:t>
            </a:r>
            <a:endParaRPr lang="en-US" dirty="0"/>
          </a:p>
          <a:p>
            <a:pPr lvl="1"/>
            <a:r>
              <a:rPr lang="en-US" sz="2000" dirty="0" smtClean="0"/>
              <a:t>Infectious diseases are caused by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pathogens</a:t>
            </a:r>
            <a:r>
              <a:rPr lang="en-US" sz="2000" dirty="0" smtClean="0"/>
              <a:t>, such as a virus or bacterium.</a:t>
            </a:r>
            <a:endParaRPr lang="en-US" sz="2000" dirty="0"/>
          </a:p>
          <a:p>
            <a:pPr lvl="1"/>
            <a:r>
              <a:rPr lang="en-US" sz="2000" dirty="0" smtClean="0"/>
              <a:t>Spread of infectious diseases is less of a threat in developed nations due to public health.</a:t>
            </a:r>
            <a:endParaRPr lang="en-US" sz="2000" dirty="0"/>
          </a:p>
          <a:p>
            <a:pPr lvl="2"/>
            <a:r>
              <a:rPr lang="en-US" sz="2000" dirty="0" smtClean="0"/>
              <a:t>Water treatment facilities</a:t>
            </a:r>
          </a:p>
          <a:p>
            <a:pPr lvl="2"/>
            <a:r>
              <a:rPr lang="en-US" sz="2000" dirty="0" smtClean="0"/>
              <a:t>Waste management</a:t>
            </a:r>
          </a:p>
          <a:p>
            <a:pPr lvl="2"/>
            <a:r>
              <a:rPr lang="en-US" sz="2000" dirty="0" smtClean="0"/>
              <a:t>Health education</a:t>
            </a:r>
          </a:p>
          <a:p>
            <a:pPr lvl="2"/>
            <a:r>
              <a:rPr lang="en-US" sz="2000" dirty="0" smtClean="0"/>
              <a:t>Improved medical facilities</a:t>
            </a:r>
          </a:p>
          <a:p>
            <a:pPr lvl="2"/>
            <a:r>
              <a:rPr lang="en-US" sz="2000" dirty="0" smtClean="0"/>
              <a:t>Improved, available medicine</a:t>
            </a:r>
          </a:p>
        </p:txBody>
      </p:sp>
      <p:pic>
        <p:nvPicPr>
          <p:cNvPr id="2050" name="Picture 2" descr="http://crownheights.info/assets/media/featured/20110222-busy-sidewal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555" y="1845734"/>
            <a:ext cx="4937125" cy="282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31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Biological and Social Hazards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Explicit Instruction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diseases are continually emerging, making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epidemiology</a:t>
            </a:r>
            <a:r>
              <a:rPr lang="en-US" dirty="0" smtClean="0"/>
              <a:t> important.</a:t>
            </a:r>
          </a:p>
          <a:p>
            <a:pPr lvl="1"/>
            <a:r>
              <a:rPr lang="en-US" sz="2000" dirty="0" smtClean="0"/>
              <a:t>Emerging diseases is a disease that has appeared in the human population for the first time (e.g. H1N1 swine flu).</a:t>
            </a:r>
          </a:p>
          <a:p>
            <a:pPr lvl="1"/>
            <a:r>
              <a:rPr lang="en-US" sz="2000" dirty="0" smtClean="0"/>
              <a:t>Emerging diseases may lead to an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epidemic</a:t>
            </a:r>
            <a:r>
              <a:rPr lang="en-US" sz="2000" dirty="0" smtClean="0"/>
              <a:t> because humans have developed little to no resistance to them.</a:t>
            </a:r>
          </a:p>
          <a:p>
            <a:pPr lvl="1"/>
            <a:r>
              <a:rPr lang="en-US" sz="2000" dirty="0" smtClean="0"/>
              <a:t>An epidemic is a widespread occurrence of an infectious disease in a community over a period of time.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pandemic</a:t>
            </a:r>
            <a:r>
              <a:rPr lang="en-US" sz="2000" dirty="0" smtClean="0"/>
              <a:t> may eventually occur, in which the outbreak affects a whole region, continent, or the world.</a:t>
            </a:r>
          </a:p>
        </p:txBody>
      </p:sp>
      <p:pic>
        <p:nvPicPr>
          <p:cNvPr id="3074" name="Picture 2" descr="http://www.thedoctorstv.com/files/Image/1096/1096%20gallery/LEA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524" y="1845733"/>
            <a:ext cx="4922156" cy="32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4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Biological and Social Hazards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Explicit Instruction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causing diseases to spread include:</a:t>
            </a:r>
          </a:p>
          <a:p>
            <a:pPr lvl="1"/>
            <a:r>
              <a:rPr lang="en-US" sz="2000" dirty="0" smtClean="0"/>
              <a:t>Many diseases are becoming more mobile as society globalizes (people and animals are moved around Earth).</a:t>
            </a:r>
          </a:p>
          <a:p>
            <a:pPr lvl="1"/>
            <a:r>
              <a:rPr lang="en-US" sz="2000" dirty="0" smtClean="0"/>
              <a:t>Some diseases are becoming resistant to our antibiotics.</a:t>
            </a:r>
          </a:p>
          <a:p>
            <a:pPr lvl="1"/>
            <a:r>
              <a:rPr lang="en-US" sz="2000" dirty="0" smtClean="0"/>
              <a:t>Environments are changing as people encroach on land in which other animals live.</a:t>
            </a:r>
          </a:p>
          <a:p>
            <a:pPr lvl="1"/>
            <a:r>
              <a:rPr lang="en-US" sz="2000" dirty="0" smtClean="0"/>
              <a:t>Longer warm seasons mean longer seasons for spread of tropical diseases.</a:t>
            </a:r>
          </a:p>
        </p:txBody>
      </p:sp>
      <p:pic>
        <p:nvPicPr>
          <p:cNvPr id="4098" name="Picture 2" descr="http://www.uavexpertnews.com/wp-content/uploads/2015/12/Hong-Kong-International-Airport.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555" y="1845734"/>
            <a:ext cx="4937125" cy="327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0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Biological and Social Hazards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Explicit Instruction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Response to emerging and other infectious diseases include:</a:t>
            </a:r>
          </a:p>
          <a:p>
            <a:pPr lvl="1"/>
            <a:r>
              <a:rPr lang="en-US" sz="2000" dirty="0" smtClean="0"/>
              <a:t>International organizations such as (WHO) World Health Organization have set up networks of agencies, labs, and medical centers world wide.</a:t>
            </a:r>
          </a:p>
          <a:p>
            <a:pPr lvl="1"/>
            <a:r>
              <a:rPr lang="en-US" sz="2000" dirty="0" smtClean="0"/>
              <a:t>Individual nations respond to epidemics such as the United States’ (CDC) Centers for Disease Control and Prevention.</a:t>
            </a:r>
          </a:p>
        </p:txBody>
      </p:sp>
      <p:pic>
        <p:nvPicPr>
          <p:cNvPr id="5122" name="Picture 2" descr="http://images.bwbx.io/cms/2013-10-08/1008_CDC_630x42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555" y="1845734"/>
            <a:ext cx="4937125" cy="329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05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Biological and Social Hazards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Explicit Instruction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Some social hazards result from lifestyle choices, while others cannot be controlled.</a:t>
            </a:r>
          </a:p>
          <a:p>
            <a:pPr lvl="1"/>
            <a:r>
              <a:rPr lang="en-US" dirty="0" smtClean="0"/>
              <a:t>e.g. Smoking is a choice, while exposure to second-hand smoke may not be.</a:t>
            </a:r>
          </a:p>
          <a:p>
            <a:pPr lvl="1"/>
            <a:r>
              <a:rPr lang="en-US" dirty="0" smtClean="0"/>
              <a:t>e.g. In developed countries a healthy diet is a choice, in impoverished countries a healthy diet may not be.</a:t>
            </a:r>
            <a:endParaRPr lang="en-US" sz="1800" dirty="0" smtClean="0"/>
          </a:p>
        </p:txBody>
      </p:sp>
      <p:pic>
        <p:nvPicPr>
          <p:cNvPr id="7170" name="Picture 2" descr="http://cdn.images.dailystar.co.uk/dynamic/1/photos/242000/620x/11224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555" y="1845734"/>
            <a:ext cx="4937125" cy="328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9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Biological and Social Hazards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6718252" cy="40233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Spread of Disease simulator: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shodor.org/interactivate/activities/SpreadofDisease/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Terms:</a:t>
            </a:r>
            <a:endParaRPr lang="en-US" dirty="0"/>
          </a:p>
          <a:p>
            <a:pPr lvl="1"/>
            <a:r>
              <a:rPr lang="en-US" sz="2000" u="sng" dirty="0" smtClean="0"/>
              <a:t>Susceptible Person</a:t>
            </a:r>
            <a:r>
              <a:rPr lang="en-US" sz="2000" dirty="0" smtClean="0"/>
              <a:t> – A person at risk of becoming infected.</a:t>
            </a:r>
          </a:p>
          <a:p>
            <a:pPr lvl="1"/>
            <a:r>
              <a:rPr lang="en-US" sz="2000" u="sng" dirty="0" smtClean="0"/>
              <a:t>Sick Person</a:t>
            </a:r>
            <a:r>
              <a:rPr lang="en-US" sz="2000" dirty="0" smtClean="0"/>
              <a:t> – A person who is infected.</a:t>
            </a:r>
          </a:p>
          <a:p>
            <a:pPr lvl="1"/>
            <a:r>
              <a:rPr lang="en-US" sz="2000" u="sng" dirty="0" smtClean="0"/>
              <a:t>Recovered Person</a:t>
            </a:r>
            <a:r>
              <a:rPr lang="en-US" sz="2000" dirty="0" smtClean="0"/>
              <a:t> – A person who has recovered from being sick and is now immune.</a:t>
            </a:r>
          </a:p>
          <a:p>
            <a:pPr lvl="1"/>
            <a:r>
              <a:rPr lang="en-US" sz="2000" u="sng" dirty="0" smtClean="0"/>
              <a:t>Sick Rate</a:t>
            </a:r>
            <a:r>
              <a:rPr lang="en-US" sz="2000" dirty="0" smtClean="0"/>
              <a:t> – the probability the person will becomes sick when in contact with a sick person.</a:t>
            </a:r>
          </a:p>
          <a:p>
            <a:pPr lvl="1"/>
            <a:r>
              <a:rPr lang="en-US" sz="2000" u="sng" dirty="0" smtClean="0"/>
              <a:t>Recovery Rate</a:t>
            </a:r>
            <a:r>
              <a:rPr lang="en-US" sz="2000" dirty="0" smtClean="0"/>
              <a:t> – the probability that a person will recover from a disease.</a:t>
            </a:r>
          </a:p>
          <a:p>
            <a:pPr lvl="1"/>
            <a:r>
              <a:rPr lang="en-US" sz="2000" u="sng" dirty="0" smtClean="0"/>
              <a:t>Susceptibility Rate</a:t>
            </a:r>
            <a:r>
              <a:rPr lang="en-US" sz="2000" dirty="0" smtClean="0"/>
              <a:t> – the probability that a person will becomes susceptible again.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17" y="1846368"/>
            <a:ext cx="3185063" cy="4243881"/>
          </a:xfrm>
        </p:spPr>
      </p:pic>
    </p:spTree>
    <p:extLst>
      <p:ext uri="{BB962C8B-B14F-4D97-AF65-F5344CB8AC3E}">
        <p14:creationId xmlns:p14="http://schemas.microsoft.com/office/powerpoint/2010/main" val="39658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Biological and Social Hazards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the relationship between environmental health and our own health?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three ways a pathogen can spread through the environment.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Why is it important to have an international organization such as the World Health Organization coordinating responses to diseases?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think modern medicine will ever eliminate biological hazards from the Earth? Why or why not?</a:t>
            </a:r>
          </a:p>
        </p:txBody>
      </p:sp>
      <p:pic>
        <p:nvPicPr>
          <p:cNvPr id="6148" name="Picture 4" descr="http://arhiva.dalje.com/slike/slike_3/r1/g2009/m04/y20166423786603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601" y="1845733"/>
            <a:ext cx="4963079" cy="372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23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5808</TotalTime>
  <Words>560</Words>
  <Application>Microsoft Office PowerPoint</Application>
  <PresentationFormat>Widescreen</PresentationFormat>
  <Paragraphs>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Biological and Social Hazards Introduction</vt:lpstr>
      <vt:lpstr>Biological and Social Hazards Explicit Instruction</vt:lpstr>
      <vt:lpstr>Biological and Social Hazards Explicit Instruction</vt:lpstr>
      <vt:lpstr>Biological and Social Hazards Explicit Instruction</vt:lpstr>
      <vt:lpstr>Biological and Social Hazards Explicit Instruction</vt:lpstr>
      <vt:lpstr>Biological and Social Hazards Explicit Instruction</vt:lpstr>
      <vt:lpstr>Biological and Social Hazards Guided Practice</vt:lpstr>
      <vt:lpstr>Biological and Social Hazards Independent Practice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of Science: Scientific Method Introduction</dc:title>
  <dc:creator>Ison, Steven P.</dc:creator>
  <cp:lastModifiedBy>Ison, Steven P.</cp:lastModifiedBy>
  <cp:revision>190</cp:revision>
  <dcterms:created xsi:type="dcterms:W3CDTF">2015-09-03T12:25:50Z</dcterms:created>
  <dcterms:modified xsi:type="dcterms:W3CDTF">2016-01-12T17:27:16Z</dcterms:modified>
</cp:coreProperties>
</file>