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
  </p:notesMasterIdLst>
  <p:sldIdLst>
    <p:sldId id="282" r:id="rId2"/>
    <p:sldId id="281" r:id="rId3"/>
    <p:sldId id="283" r:id="rId4"/>
    <p:sldId id="278" r:id="rId5"/>
    <p:sldId id="284" r:id="rId6"/>
    <p:sldId id="275" r:id="rId7"/>
    <p:sldId id="28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609" autoAdjust="0"/>
    <p:restoredTop sz="83842" autoAdjust="0"/>
  </p:normalViewPr>
  <p:slideViewPr>
    <p:cSldViewPr snapToGrid="0">
      <p:cViewPr varScale="1">
        <p:scale>
          <a:sx n="59" d="100"/>
          <a:sy n="59" d="100"/>
        </p:scale>
        <p:origin x="159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7925A-E78D-4FFF-A8CD-2273ED34D80A}" type="datetimeFigureOut">
              <a:rPr lang="en-US" smtClean="0"/>
              <a:t>01/08/2016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E0832-504B-4288-9289-02BF31EB6797}" type="slidenum">
              <a:rPr lang="en-US" smtClean="0"/>
              <a:t>‹#›</a:t>
            </a:fld>
            <a:endParaRPr lang="en-US"/>
          </a:p>
        </p:txBody>
      </p:sp>
    </p:spTree>
    <p:extLst>
      <p:ext uri="{BB962C8B-B14F-4D97-AF65-F5344CB8AC3E}">
        <p14:creationId xmlns:p14="http://schemas.microsoft.com/office/powerpoint/2010/main" val="468726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01/08/2016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58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01/08/2016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306998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01/08/2016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269743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EEDF3-FC83-41BC-A37B-640B5C569405}" type="datetimeFigureOut">
              <a:rPr lang="en-US" smtClean="0"/>
              <a:t>01/08/2016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28103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AEEDF3-FC83-41BC-A37B-640B5C569405}" type="datetimeFigureOut">
              <a:rPr lang="en-US" smtClean="0"/>
              <a:t>01/08/2016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86C73-EAF5-4BBC-A7C0-6240E1E6DD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76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AEEDF3-FC83-41BC-A37B-640B5C569405}" type="datetimeFigureOut">
              <a:rPr lang="en-US" smtClean="0"/>
              <a:t>01/08/2016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238164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EEDF3-FC83-41BC-A37B-640B5C569405}" type="datetimeFigureOut">
              <a:rPr lang="en-US" smtClean="0"/>
              <a:t>01/08/2016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165657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AEEDF3-FC83-41BC-A37B-640B5C569405}" type="datetimeFigureOut">
              <a:rPr lang="en-US" smtClean="0"/>
              <a:t>01/08/2016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392977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AEEDF3-FC83-41BC-A37B-640B5C569405}" type="datetimeFigureOut">
              <a:rPr lang="en-US" smtClean="0"/>
              <a:t>01/08/2016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125516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AEEDF3-FC83-41BC-A37B-640B5C569405}" type="datetimeFigureOut">
              <a:rPr lang="en-US" smtClean="0"/>
              <a:t>01/08/2016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86C73-EAF5-4BBC-A7C0-6240E1E6DDE4}" type="slidenum">
              <a:rPr lang="en-US" smtClean="0"/>
              <a:t>‹#›</a:t>
            </a:fld>
            <a:endParaRPr lang="en-US"/>
          </a:p>
        </p:txBody>
      </p:sp>
    </p:spTree>
    <p:extLst>
      <p:ext uri="{BB962C8B-B14F-4D97-AF65-F5344CB8AC3E}">
        <p14:creationId xmlns:p14="http://schemas.microsoft.com/office/powerpoint/2010/main" val="1745194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AEEDF3-FC83-41BC-A37B-640B5C569405}" type="datetimeFigureOut">
              <a:rPr lang="en-US" smtClean="0"/>
              <a:t>01/08/2016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86C73-EAF5-4BBC-A7C0-6240E1E6DDE4}" type="slidenum">
              <a:rPr lang="en-US" smtClean="0"/>
              <a:t>‹#›</a:t>
            </a:fld>
            <a:endParaRPr lang="en-US"/>
          </a:p>
        </p:txBody>
      </p:sp>
    </p:spTree>
    <p:extLst>
      <p:ext uri="{BB962C8B-B14F-4D97-AF65-F5344CB8AC3E}">
        <p14:creationId xmlns:p14="http://schemas.microsoft.com/office/powerpoint/2010/main" val="163045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AEEDF3-FC83-41BC-A37B-640B5C569405}" type="datetimeFigureOut">
              <a:rPr lang="en-US" smtClean="0"/>
              <a:t>01/08/2016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86C73-EAF5-4BBC-A7C0-6240E1E6DDE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1561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Toxic Substances</a:t>
            </a:r>
            <a:br>
              <a:rPr lang="en-US" dirty="0"/>
            </a:br>
            <a:r>
              <a:rPr lang="en-US" dirty="0"/>
              <a:t>Introduction</a:t>
            </a:r>
          </a:p>
        </p:txBody>
      </p:sp>
      <p:sp>
        <p:nvSpPr>
          <p:cNvPr id="3" name="Content Placeholder 2"/>
          <p:cNvSpPr>
            <a:spLocks noGrp="1"/>
          </p:cNvSpPr>
          <p:nvPr>
            <p:ph sz="half" idx="1"/>
          </p:nvPr>
        </p:nvSpPr>
        <p:spPr>
          <a:xfrm>
            <a:off x="1097280" y="1845734"/>
            <a:ext cx="2429691" cy="4023359"/>
          </a:xfrm>
        </p:spPr>
        <p:txBody>
          <a:bodyPr/>
          <a:lstStyle/>
          <a:p>
            <a:pPr marL="0" indent="0">
              <a:buNone/>
            </a:pPr>
            <a:r>
              <a:rPr lang="en-US" dirty="0" smtClean="0"/>
              <a:t>List at least five places or items at your home that expose you to harmful chemicals.</a:t>
            </a:r>
          </a:p>
          <a:p>
            <a:pPr marL="0" indent="0">
              <a:buNone/>
            </a:pPr>
            <a:r>
              <a:rPr lang="en-US" dirty="0" smtClean="0"/>
              <a:t>For each of the places or items listed, what chemical are you exposed to and what are the possible health risks?</a:t>
            </a:r>
            <a:endParaRPr lang="en-US" dirty="0"/>
          </a:p>
        </p:txBody>
      </p:sp>
      <p:pic>
        <p:nvPicPr>
          <p:cNvPr id="2050" name="Picture 2" descr="https://n4sketchpad.files.wordpress.com/2011/01/around-the-home-08.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04617" y="1845733"/>
            <a:ext cx="7451063" cy="378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95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Toxic Substances</a:t>
            </a:r>
            <a:r>
              <a:rPr lang="en-US" dirty="0" smtClean="0"/>
              <a:t/>
            </a:r>
            <a:br>
              <a:rPr lang="en-US" dirty="0" smtClean="0"/>
            </a:br>
            <a:r>
              <a:rPr lang="en-US" dirty="0" smtClean="0"/>
              <a:t>Explicit Instruction</a:t>
            </a:r>
            <a:endParaRPr lang="en-US" dirty="0"/>
          </a:p>
        </p:txBody>
      </p:sp>
      <p:sp>
        <p:nvSpPr>
          <p:cNvPr id="9" name="Content Placeholder 8"/>
          <p:cNvSpPr>
            <a:spLocks noGrp="1"/>
          </p:cNvSpPr>
          <p:nvPr>
            <p:ph sz="half" idx="1"/>
          </p:nvPr>
        </p:nvSpPr>
        <p:spPr/>
        <p:txBody>
          <a:bodyPr>
            <a:noAutofit/>
          </a:bodyPr>
          <a:lstStyle/>
          <a:p>
            <a:r>
              <a:rPr lang="en-US" dirty="0" smtClean="0"/>
              <a:t>All chemicals can be hazardous in large enough quantities.</a:t>
            </a:r>
          </a:p>
          <a:p>
            <a:pPr lvl="1"/>
            <a:r>
              <a:rPr lang="en-US" sz="2000" dirty="0" smtClean="0"/>
              <a:t>Pollution is matter or energy that causes negative effects to the environment.</a:t>
            </a:r>
          </a:p>
          <a:p>
            <a:r>
              <a:rPr lang="en-US" dirty="0" smtClean="0"/>
              <a:t>Chemical hazards can cause cancer, birth defects and improper functioning of the human body.</a:t>
            </a:r>
          </a:p>
          <a:p>
            <a:pPr lvl="1"/>
            <a:r>
              <a:rPr lang="en-US" sz="2000" dirty="0" smtClean="0"/>
              <a:t>Common groups of hazardous chemicals include carcinogens, chemical mutagens, teratogens, neurotoxins, allergens and endocrine disruptors.</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2661723428"/>
              </p:ext>
            </p:extLst>
          </p:nvPr>
        </p:nvGraphicFramePr>
        <p:xfrm>
          <a:off x="6218238" y="1846263"/>
          <a:ext cx="4937126" cy="3672840"/>
        </p:xfrm>
        <a:graphic>
          <a:graphicData uri="http://schemas.openxmlformats.org/drawingml/2006/table">
            <a:tbl>
              <a:tblPr firstRow="1" bandRow="1">
                <a:tableStyleId>{5C22544A-7EE6-4342-B048-85BDC9FD1C3A}</a:tableStyleId>
              </a:tblPr>
              <a:tblGrid>
                <a:gridCol w="2468563"/>
                <a:gridCol w="2468563"/>
              </a:tblGrid>
              <a:tr h="370840">
                <a:tc>
                  <a:txBody>
                    <a:bodyPr/>
                    <a:lstStyle/>
                    <a:p>
                      <a:r>
                        <a:rPr lang="en-US" dirty="0" smtClean="0"/>
                        <a:t>Hazardous</a:t>
                      </a:r>
                      <a:r>
                        <a:rPr lang="en-US" baseline="0" dirty="0" smtClean="0"/>
                        <a:t> Chemical</a:t>
                      </a:r>
                      <a:endParaRPr lang="en-US" dirty="0"/>
                    </a:p>
                  </a:txBody>
                  <a:tcPr/>
                </a:tc>
                <a:tc>
                  <a:txBody>
                    <a:bodyPr/>
                    <a:lstStyle/>
                    <a:p>
                      <a:r>
                        <a:rPr lang="en-US" dirty="0" smtClean="0"/>
                        <a:t>Effect</a:t>
                      </a:r>
                      <a:endParaRPr lang="en-US" dirty="0"/>
                    </a:p>
                  </a:txBody>
                  <a:tcPr/>
                </a:tc>
              </a:tr>
              <a:tr h="370840">
                <a:tc>
                  <a:txBody>
                    <a:bodyPr/>
                    <a:lstStyle/>
                    <a:p>
                      <a:r>
                        <a:rPr lang="en-US" dirty="0" smtClean="0"/>
                        <a:t>Carcinogens</a:t>
                      </a:r>
                      <a:endParaRPr lang="en-US" dirty="0"/>
                    </a:p>
                  </a:txBody>
                  <a:tcPr/>
                </a:tc>
                <a:tc>
                  <a:txBody>
                    <a:bodyPr/>
                    <a:lstStyle/>
                    <a:p>
                      <a:r>
                        <a:rPr lang="en-US" dirty="0" smtClean="0"/>
                        <a:t>Causes</a:t>
                      </a:r>
                      <a:r>
                        <a:rPr lang="en-US" baseline="0" dirty="0" smtClean="0"/>
                        <a:t> cancer</a:t>
                      </a:r>
                      <a:endParaRPr lang="en-US" dirty="0"/>
                    </a:p>
                  </a:txBody>
                  <a:tcPr/>
                </a:tc>
              </a:tr>
              <a:tr h="370840">
                <a:tc>
                  <a:txBody>
                    <a:bodyPr/>
                    <a:lstStyle/>
                    <a:p>
                      <a:r>
                        <a:rPr lang="en-US" dirty="0" smtClean="0"/>
                        <a:t>Chemical mutagen</a:t>
                      </a:r>
                      <a:endParaRPr lang="en-US" dirty="0"/>
                    </a:p>
                  </a:txBody>
                  <a:tcPr/>
                </a:tc>
                <a:tc>
                  <a:txBody>
                    <a:bodyPr/>
                    <a:lstStyle/>
                    <a:p>
                      <a:r>
                        <a:rPr lang="en-US" dirty="0" smtClean="0"/>
                        <a:t>Alters DNA</a:t>
                      </a:r>
                      <a:endParaRPr lang="en-US" dirty="0"/>
                    </a:p>
                  </a:txBody>
                  <a:tcPr/>
                </a:tc>
              </a:tr>
              <a:tr h="370840">
                <a:tc>
                  <a:txBody>
                    <a:bodyPr/>
                    <a:lstStyle/>
                    <a:p>
                      <a:r>
                        <a:rPr lang="en-US" dirty="0" smtClean="0"/>
                        <a:t>Teratogens</a:t>
                      </a:r>
                      <a:endParaRPr lang="en-US" dirty="0"/>
                    </a:p>
                  </a:txBody>
                  <a:tcPr/>
                </a:tc>
                <a:tc>
                  <a:txBody>
                    <a:bodyPr/>
                    <a:lstStyle/>
                    <a:p>
                      <a:r>
                        <a:rPr lang="en-US" dirty="0" smtClean="0"/>
                        <a:t>Harm embryo or fetal development</a:t>
                      </a:r>
                      <a:endParaRPr lang="en-US" dirty="0"/>
                    </a:p>
                  </a:txBody>
                  <a:tcPr/>
                </a:tc>
              </a:tr>
              <a:tr h="370840">
                <a:tc>
                  <a:txBody>
                    <a:bodyPr/>
                    <a:lstStyle/>
                    <a:p>
                      <a:r>
                        <a:rPr lang="en-US" dirty="0" smtClean="0"/>
                        <a:t>Neurotoxins</a:t>
                      </a:r>
                      <a:endParaRPr lang="en-US" dirty="0"/>
                    </a:p>
                  </a:txBody>
                  <a:tcPr/>
                </a:tc>
                <a:tc>
                  <a:txBody>
                    <a:bodyPr/>
                    <a:lstStyle/>
                    <a:p>
                      <a:r>
                        <a:rPr lang="en-US" dirty="0" smtClean="0"/>
                        <a:t>Impair</a:t>
                      </a:r>
                      <a:r>
                        <a:rPr lang="en-US" baseline="0" dirty="0" smtClean="0"/>
                        <a:t> or hinders the nervous system</a:t>
                      </a:r>
                      <a:endParaRPr lang="en-US" dirty="0"/>
                    </a:p>
                  </a:txBody>
                  <a:tcPr/>
                </a:tc>
              </a:tr>
              <a:tr h="370840">
                <a:tc>
                  <a:txBody>
                    <a:bodyPr/>
                    <a:lstStyle/>
                    <a:p>
                      <a:r>
                        <a:rPr lang="en-US" dirty="0" smtClean="0"/>
                        <a:t>Allergens</a:t>
                      </a:r>
                      <a:endParaRPr lang="en-US" dirty="0"/>
                    </a:p>
                  </a:txBody>
                  <a:tcPr/>
                </a:tc>
                <a:tc>
                  <a:txBody>
                    <a:bodyPr/>
                    <a:lstStyle/>
                    <a:p>
                      <a:r>
                        <a:rPr lang="en-US" dirty="0" smtClean="0"/>
                        <a:t>Over-activate</a:t>
                      </a:r>
                      <a:r>
                        <a:rPr lang="en-US" baseline="0" dirty="0" smtClean="0"/>
                        <a:t> the immune system</a:t>
                      </a:r>
                      <a:endParaRPr lang="en-US" dirty="0"/>
                    </a:p>
                  </a:txBody>
                  <a:tcPr/>
                </a:tc>
              </a:tr>
              <a:tr h="370840">
                <a:tc>
                  <a:txBody>
                    <a:bodyPr/>
                    <a:lstStyle/>
                    <a:p>
                      <a:r>
                        <a:rPr lang="en-US" dirty="0" smtClean="0"/>
                        <a:t>Endocrine disruptors</a:t>
                      </a:r>
                      <a:endParaRPr lang="en-US" dirty="0"/>
                    </a:p>
                  </a:txBody>
                  <a:tcPr/>
                </a:tc>
                <a:tc>
                  <a:txBody>
                    <a:bodyPr/>
                    <a:lstStyle/>
                    <a:p>
                      <a:r>
                        <a:rPr lang="en-US" dirty="0" smtClean="0"/>
                        <a:t>Interfere in endocrine</a:t>
                      </a:r>
                      <a:r>
                        <a:rPr lang="en-US" baseline="0" dirty="0" smtClean="0"/>
                        <a:t> system function</a:t>
                      </a:r>
                      <a:endParaRPr lang="en-US" dirty="0"/>
                    </a:p>
                  </a:txBody>
                  <a:tcPr/>
                </a:tc>
              </a:tr>
            </a:tbl>
          </a:graphicData>
        </a:graphic>
      </p:graphicFrame>
    </p:spTree>
    <p:extLst>
      <p:ext uri="{BB962C8B-B14F-4D97-AF65-F5344CB8AC3E}">
        <p14:creationId xmlns:p14="http://schemas.microsoft.com/office/powerpoint/2010/main" val="3693544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Toxic Substances</a:t>
            </a:r>
            <a:r>
              <a:rPr lang="en-US" dirty="0" smtClean="0"/>
              <a:t/>
            </a:r>
            <a:br>
              <a:rPr lang="en-US" dirty="0" smtClean="0"/>
            </a:br>
            <a:r>
              <a:rPr lang="en-US" dirty="0" smtClean="0"/>
              <a:t>Explicit Instruction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5870" y="1877582"/>
            <a:ext cx="9761220" cy="4335172"/>
          </a:xfrm>
        </p:spPr>
      </p:pic>
    </p:spTree>
    <p:extLst>
      <p:ext uri="{BB962C8B-B14F-4D97-AF65-F5344CB8AC3E}">
        <p14:creationId xmlns:p14="http://schemas.microsoft.com/office/powerpoint/2010/main" val="205371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Toxic Substances</a:t>
            </a:r>
            <a:r>
              <a:rPr lang="en-US" dirty="0" smtClean="0"/>
              <a:t/>
            </a:r>
            <a:br>
              <a:rPr lang="en-US" dirty="0" smtClean="0"/>
            </a:br>
            <a:r>
              <a:rPr lang="en-US" dirty="0" smtClean="0"/>
              <a:t>Explicit Instruction</a:t>
            </a:r>
            <a:endParaRPr lang="en-US" dirty="0"/>
          </a:p>
        </p:txBody>
      </p:sp>
      <p:sp>
        <p:nvSpPr>
          <p:cNvPr id="10" name="Content Placeholder 9"/>
          <p:cNvSpPr>
            <a:spLocks noGrp="1"/>
          </p:cNvSpPr>
          <p:nvPr>
            <p:ph sz="half" idx="1"/>
          </p:nvPr>
        </p:nvSpPr>
        <p:spPr>
          <a:xfrm>
            <a:off x="1097280" y="1845734"/>
            <a:ext cx="4555375" cy="4023359"/>
          </a:xfrm>
        </p:spPr>
        <p:txBody>
          <a:bodyPr>
            <a:normAutofit/>
          </a:bodyPr>
          <a:lstStyle/>
          <a:p>
            <a:r>
              <a:rPr lang="en-US" dirty="0" smtClean="0"/>
              <a:t>Our homes and buildings contain many types of chemical hazards including asbestos, radon, (VOCs) </a:t>
            </a:r>
            <a:r>
              <a:rPr lang="en-US" dirty="0"/>
              <a:t>v</a:t>
            </a:r>
            <a:r>
              <a:rPr lang="en-US" dirty="0" smtClean="0"/>
              <a:t>olatile organic compounds, carbon monoxide, and lead.</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2655" y="1845734"/>
            <a:ext cx="5503025" cy="4339577"/>
          </a:xfrm>
        </p:spPr>
      </p:pic>
    </p:spTree>
    <p:extLst>
      <p:ext uri="{BB962C8B-B14F-4D97-AF65-F5344CB8AC3E}">
        <p14:creationId xmlns:p14="http://schemas.microsoft.com/office/powerpoint/2010/main" val="2653202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Toxic Substances</a:t>
            </a:r>
            <a:r>
              <a:rPr lang="en-US" dirty="0" smtClean="0"/>
              <a:t/>
            </a:r>
            <a:br>
              <a:rPr lang="en-US" dirty="0" smtClean="0"/>
            </a:br>
            <a:r>
              <a:rPr lang="en-US" dirty="0"/>
              <a:t>Explicit Instruction</a:t>
            </a:r>
          </a:p>
        </p:txBody>
      </p:sp>
      <p:sp>
        <p:nvSpPr>
          <p:cNvPr id="10" name="Content Placeholder 9"/>
          <p:cNvSpPr>
            <a:spLocks noGrp="1"/>
          </p:cNvSpPr>
          <p:nvPr>
            <p:ph sz="half" idx="1"/>
          </p:nvPr>
        </p:nvSpPr>
        <p:spPr>
          <a:xfrm>
            <a:off x="1097280" y="1845734"/>
            <a:ext cx="3994265" cy="4023359"/>
          </a:xfrm>
        </p:spPr>
        <p:txBody>
          <a:bodyPr>
            <a:normAutofit/>
          </a:bodyPr>
          <a:lstStyle/>
          <a:p>
            <a:r>
              <a:rPr lang="en-US" dirty="0" smtClean="0"/>
              <a:t>There are also chemical hazards in the outside air, in the soil, and in our water systems.</a:t>
            </a:r>
          </a:p>
          <a:p>
            <a:r>
              <a:rPr lang="en-US" dirty="0" smtClean="0"/>
              <a:t>Toxic chemicals may accumulate in organisms as they feed on each other through a process called bioaccumulation.</a:t>
            </a:r>
          </a:p>
          <a:p>
            <a:r>
              <a:rPr lang="en-US" dirty="0" smtClean="0"/>
              <a:t>The accumulation of these substances may become magnified up the food chain through biomagnification.</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80372" y="1846368"/>
            <a:ext cx="2308901" cy="402272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619" y="1845733"/>
            <a:ext cx="3404062" cy="4450495"/>
          </a:xfrm>
          <a:prstGeom prst="rect">
            <a:avLst/>
          </a:prstGeom>
        </p:spPr>
      </p:pic>
    </p:spTree>
    <p:extLst>
      <p:ext uri="{BB962C8B-B14F-4D97-AF65-F5344CB8AC3E}">
        <p14:creationId xmlns:p14="http://schemas.microsoft.com/office/powerpoint/2010/main" val="643602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Toxic Substances</a:t>
            </a:r>
            <a:br>
              <a:rPr lang="en-US" dirty="0" smtClean="0"/>
            </a:br>
            <a:r>
              <a:rPr lang="en-US" dirty="0" smtClean="0"/>
              <a:t>Guided Practice</a:t>
            </a:r>
            <a:endParaRPr lang="en-US" dirty="0"/>
          </a:p>
        </p:txBody>
      </p:sp>
      <p:sp>
        <p:nvSpPr>
          <p:cNvPr id="2" name="Content Placeholder 1"/>
          <p:cNvSpPr>
            <a:spLocks noGrp="1"/>
          </p:cNvSpPr>
          <p:nvPr>
            <p:ph sz="half" idx="1"/>
          </p:nvPr>
        </p:nvSpPr>
        <p:spPr>
          <a:xfrm>
            <a:off x="1097280" y="1845734"/>
            <a:ext cx="6045392" cy="4365285"/>
          </a:xfrm>
        </p:spPr>
        <p:txBody>
          <a:bodyPr>
            <a:normAutofit fontScale="92500" lnSpcReduction="10000"/>
          </a:bodyPr>
          <a:lstStyle/>
          <a:p>
            <a:pPr marL="0" indent="0">
              <a:buNone/>
            </a:pPr>
            <a:r>
              <a:rPr lang="en-US" dirty="0" smtClean="0"/>
              <a:t>If you’ve had a drink from a reusable water bottle or eaten canned food, chances are you’ve swallowed a little (BPA) Bisphenol-A. BPA is an important chemical building block in polycarbonate plastic, which is a clear, nearly shatter-proof plastic used to make water bottles and baby bottles. BPA is also part of plastic films used to line food and soft drink cans. Over time, BPA can leach out of plastic and be consumed along with foods and drinks. Most people have some BPA in their bodies – of thousands of Americans tested, 95% had traces of BPA in their urine.</a:t>
            </a:r>
          </a:p>
          <a:p>
            <a:pPr marL="0" indent="0">
              <a:buNone/>
            </a:pPr>
            <a:r>
              <a:rPr lang="en-US" dirty="0" smtClean="0"/>
              <a:t>In the late 1990s, some scientists became concerned that BPA may be toxic. Many people have stopped buying bottles make of polycarbonate plastic because they are concerned about the effects of BPA on their health. But other groups, including government agencies, have claimed that the health risks of BPA are low and the public is overreacting.</a:t>
            </a:r>
            <a:endParaRPr lang="en-US" dirty="0"/>
          </a:p>
        </p:txBody>
      </p:sp>
      <p:pic>
        <p:nvPicPr>
          <p:cNvPr id="3074" name="Picture 2" descr="https://filtercon.files.wordpress.com/2012/11/bpa-free-water-bottle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97947" y="1845734"/>
            <a:ext cx="3857733" cy="23467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97947" y="4219723"/>
            <a:ext cx="3857733" cy="2062103"/>
          </a:xfrm>
          <a:prstGeom prst="rect">
            <a:avLst/>
          </a:prstGeom>
          <a:noFill/>
        </p:spPr>
        <p:txBody>
          <a:bodyPr wrap="square" rtlCol="0">
            <a:spAutoFit/>
          </a:bodyPr>
          <a:lstStyle/>
          <a:p>
            <a:r>
              <a:rPr lang="en-US" sz="1600" dirty="0" smtClean="0"/>
              <a:t>“BPA mimics estrogen, which means it can cause problems with development and reproduction.”</a:t>
            </a:r>
          </a:p>
          <a:p>
            <a:endParaRPr lang="en-US" sz="1600" dirty="0"/>
          </a:p>
          <a:p>
            <a:r>
              <a:rPr lang="en-US" sz="1600" dirty="0" smtClean="0"/>
              <a:t>“The majority of people only consume very small amounts of the chemical, and this is quickly metabolized and flushed out of the body before it can cause harm.”</a:t>
            </a:r>
            <a:endParaRPr lang="en-US" sz="1600" dirty="0"/>
          </a:p>
        </p:txBody>
      </p:sp>
    </p:spTree>
    <p:extLst>
      <p:ext uri="{BB962C8B-B14F-4D97-AF65-F5344CB8AC3E}">
        <p14:creationId xmlns:p14="http://schemas.microsoft.com/office/powerpoint/2010/main" val="2171678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Toxic Substances</a:t>
            </a:r>
            <a:br>
              <a:rPr lang="en-US" dirty="0" smtClean="0"/>
            </a:br>
            <a:r>
              <a:rPr lang="en-US" dirty="0" smtClean="0"/>
              <a:t>Independent Practice</a:t>
            </a:r>
            <a:endParaRPr lang="en-US" dirty="0"/>
          </a:p>
        </p:txBody>
      </p:sp>
      <p:sp>
        <p:nvSpPr>
          <p:cNvPr id="2" name="Content Placeholder 1"/>
          <p:cNvSpPr>
            <a:spLocks noGrp="1"/>
          </p:cNvSpPr>
          <p:nvPr>
            <p:ph sz="half" idx="1"/>
          </p:nvPr>
        </p:nvSpPr>
        <p:spPr/>
        <p:txBody>
          <a:bodyPr/>
          <a:lstStyle/>
          <a:p>
            <a:pPr marL="457200" indent="-457200">
              <a:buAutoNum type="arabicPeriod"/>
            </a:pPr>
            <a:r>
              <a:rPr lang="en-US" dirty="0" smtClean="0"/>
              <a:t>Explain the phrase “</a:t>
            </a:r>
            <a:r>
              <a:rPr lang="en-US" smtClean="0"/>
              <a:t>The </a:t>
            </a:r>
            <a:r>
              <a:rPr lang="en-US" smtClean="0"/>
              <a:t>doses </a:t>
            </a:r>
            <a:r>
              <a:rPr lang="en-US" dirty="0" smtClean="0"/>
              <a:t>makes the poison.”</a:t>
            </a:r>
          </a:p>
          <a:p>
            <a:pPr marL="457200" indent="-457200">
              <a:buAutoNum type="arabicPeriod"/>
            </a:pPr>
            <a:r>
              <a:rPr lang="en-US" dirty="0" smtClean="0"/>
              <a:t>List three types of chemical hazards that affect human health and describe how each of those three affect humans.</a:t>
            </a:r>
          </a:p>
          <a:p>
            <a:pPr marL="457200" indent="-457200">
              <a:buAutoNum type="arabicPeriod"/>
            </a:pPr>
            <a:r>
              <a:rPr lang="en-US" dirty="0" smtClean="0"/>
              <a:t>Why might the citizens of one town need to be concerned with the chemical hazards in the air of a town many miles away?</a:t>
            </a:r>
          </a:p>
          <a:p>
            <a:pPr marL="457200" indent="-457200">
              <a:buAutoNum type="arabicPeriod"/>
            </a:pPr>
            <a:r>
              <a:rPr lang="en-US" dirty="0" smtClean="0"/>
              <a:t>Describe how chemical hazards can get into soil and some of the ways that they can cause harm to humans.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555" y="1845734"/>
            <a:ext cx="4937125" cy="2924071"/>
          </a:xfrm>
        </p:spPr>
      </p:pic>
    </p:spTree>
    <p:extLst>
      <p:ext uri="{BB962C8B-B14F-4D97-AF65-F5344CB8AC3E}">
        <p14:creationId xmlns:p14="http://schemas.microsoft.com/office/powerpoint/2010/main" val="2401613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5580</TotalTime>
  <Words>527</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Calibri Light</vt:lpstr>
      <vt:lpstr>Retrospect</vt:lpstr>
      <vt:lpstr>Toxic Substances Introduction</vt:lpstr>
      <vt:lpstr>Toxic Substances Explicit Instruction</vt:lpstr>
      <vt:lpstr>Toxic Substances Explicit Instruction</vt:lpstr>
      <vt:lpstr>Toxic Substances Explicit Instruction</vt:lpstr>
      <vt:lpstr>Toxic Substances Explicit Instruction</vt:lpstr>
      <vt:lpstr>Toxic Substances Guided Practice</vt:lpstr>
      <vt:lpstr>Toxic Substances Independent Practice</vt:lpstr>
    </vt:vector>
  </TitlesOfParts>
  <Company>Duval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of Science: Scientific Method Introduction</dc:title>
  <dc:creator>Ison, Steven P.</dc:creator>
  <cp:lastModifiedBy>Ison, Steven P.</cp:lastModifiedBy>
  <cp:revision>180</cp:revision>
  <dcterms:created xsi:type="dcterms:W3CDTF">2015-09-03T12:25:50Z</dcterms:created>
  <dcterms:modified xsi:type="dcterms:W3CDTF">2016-01-08T17:19:40Z</dcterms:modified>
</cp:coreProperties>
</file>