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69" r:id="rId2"/>
    <p:sldId id="279" r:id="rId3"/>
    <p:sldId id="274" r:id="rId4"/>
    <p:sldId id="278" r:id="rId5"/>
    <p:sldId id="275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7" autoAdjust="0"/>
    <p:restoredTop sz="83842" autoAdjust="0"/>
  </p:normalViewPr>
  <p:slideViewPr>
    <p:cSldViewPr snapToGrid="0">
      <p:cViewPr varScale="1">
        <p:scale>
          <a:sx n="57" d="100"/>
          <a:sy n="57" d="100"/>
        </p:scale>
        <p:origin x="27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925A-E78D-4FFF-A8CD-2273ED34D80A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E0832-504B-4288-9289-02BF31EB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2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0832-504B-4288-9289-02BF31EB67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8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3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6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4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7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AEEDF3-FC83-41BC-A37B-640B5C569405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9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AEEDF3-FC83-41BC-A37B-640B5C569405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1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&amp; Biodiversity Loss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Why is it important to protect biodiversity?</a:t>
            </a:r>
          </a:p>
          <a:p>
            <a:r>
              <a:rPr lang="en-US" dirty="0" smtClean="0"/>
              <a:t>What are some factors that could cause biodiversity to decrease?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1910538"/>
            <a:ext cx="4937125" cy="3894175"/>
          </a:xfrm>
        </p:spPr>
      </p:pic>
    </p:spTree>
    <p:extLst>
      <p:ext uri="{BB962C8B-B14F-4D97-AF65-F5344CB8AC3E}">
        <p14:creationId xmlns:p14="http://schemas.microsoft.com/office/powerpoint/2010/main" val="9922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Extinction &amp; Biodiversity Loss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Recent decades have had a higher than normal extinction rate.</a:t>
            </a:r>
          </a:p>
          <a:p>
            <a:pPr lvl="1"/>
            <a:r>
              <a:rPr lang="en-US" sz="2000" dirty="0" smtClean="0"/>
              <a:t>Sometimes population groups disappear, but not the entire species globally (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extirpation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Natural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Biodiversity</a:t>
            </a:r>
            <a:r>
              <a:rPr lang="en-US" sz="2000" dirty="0" smtClean="0"/>
              <a:t> Loss</a:t>
            </a:r>
          </a:p>
          <a:p>
            <a:pPr lvl="2"/>
            <a:r>
              <a:rPr lang="en-US" sz="2000" dirty="0" smtClean="0"/>
              <a:t>The “background rate of extinction” is approximately 1 per every 1-10 million species per year prior to humans.</a:t>
            </a:r>
          </a:p>
          <a:p>
            <a:pPr lvl="2"/>
            <a:r>
              <a:rPr lang="en-US" sz="2000" dirty="0" smtClean="0"/>
              <a:t>There have been 5 mass extinctions in Earth’s history.</a:t>
            </a:r>
          </a:p>
          <a:p>
            <a:pPr lvl="2"/>
            <a:r>
              <a:rPr lang="en-US" sz="2000" dirty="0" smtClean="0"/>
              <a:t>Current rates are 100-1000 times greater than the background rate of extinction.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1845734"/>
            <a:ext cx="4937125" cy="2543367"/>
          </a:xfrm>
        </p:spPr>
      </p:pic>
    </p:spTree>
    <p:extLst>
      <p:ext uri="{BB962C8B-B14F-4D97-AF65-F5344CB8AC3E}">
        <p14:creationId xmlns:p14="http://schemas.microsoft.com/office/powerpoint/2010/main" val="1832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Extinction &amp; Biodiversity Loss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Explicit </a:t>
            </a:r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Causes for changes in biodiversity include:</a:t>
            </a:r>
          </a:p>
          <a:p>
            <a:pPr lvl="1"/>
            <a:r>
              <a:rPr lang="en-US" sz="2000" dirty="0" smtClean="0"/>
              <a:t>Habitat change</a:t>
            </a:r>
            <a:r>
              <a:rPr lang="en-US" sz="2000" dirty="0"/>
              <a:t> </a:t>
            </a:r>
            <a:r>
              <a:rPr lang="en-US" sz="2000" dirty="0" smtClean="0"/>
              <a:t>and loss – it accounts for the greatest loss of biodiversity.</a:t>
            </a:r>
          </a:p>
          <a:p>
            <a:pPr lvl="2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Habitat fragmentation </a:t>
            </a:r>
            <a:r>
              <a:rPr lang="en-US" sz="2000" dirty="0" smtClean="0"/>
              <a:t>causes populations to be broken up into more susceptible groups.</a:t>
            </a:r>
          </a:p>
          <a:p>
            <a:pPr lvl="1"/>
            <a:r>
              <a:rPr lang="en-US" sz="2000" dirty="0" smtClean="0"/>
              <a:t>Invasive species – may push native species to extinction.</a:t>
            </a:r>
          </a:p>
          <a:p>
            <a:pPr lvl="1"/>
            <a:r>
              <a:rPr lang="en-US" sz="2000" dirty="0" smtClean="0"/>
              <a:t>Pollution – poisons the environment, making it more difficult to survive in.</a:t>
            </a:r>
          </a:p>
          <a:p>
            <a:pPr lvl="1"/>
            <a:r>
              <a:rPr lang="en-US" sz="2000" dirty="0" smtClean="0"/>
              <a:t>Overharvesting – reduces population.</a:t>
            </a:r>
          </a:p>
          <a:p>
            <a:pPr lvl="1"/>
            <a:r>
              <a:rPr lang="en-US" sz="2000" dirty="0" smtClean="0"/>
              <a:t>Climate change – extreme weather events have increased stress on populations.</a:t>
            </a:r>
          </a:p>
        </p:txBody>
      </p:sp>
      <p:pic>
        <p:nvPicPr>
          <p:cNvPr id="8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1845734"/>
            <a:ext cx="4937125" cy="2498125"/>
          </a:xfrm>
        </p:spPr>
      </p:pic>
    </p:spTree>
    <p:extLst>
      <p:ext uri="{BB962C8B-B14F-4D97-AF65-F5344CB8AC3E}">
        <p14:creationId xmlns:p14="http://schemas.microsoft.com/office/powerpoint/2010/main" val="20779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Extinction &amp; Biodiversity Loss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Guided Practice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08215" y="1845734"/>
            <a:ext cx="6123214" cy="416318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Obtain supplies (cup, fork and jar of “fish”)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Predict what will happen as you try to capture “fish.”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Assign roles (timekeeper, data collector, and two alternating fishers).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Sprinkle jar contents onto desktop into a single layer. Place cup on the desktop.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fork to capture “fish” for 15 seconds each round.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Count the number of fish caught, by type, each round. Return all </a:t>
            </a:r>
            <a:r>
              <a:rPr lang="en-US" sz="2000" dirty="0" smtClean="0"/>
              <a:t>“Red </a:t>
            </a:r>
            <a:r>
              <a:rPr lang="en-US" dirty="0" smtClean="0"/>
              <a:t>bean </a:t>
            </a:r>
            <a:r>
              <a:rPr lang="en-US" sz="2000" dirty="0" smtClean="0"/>
              <a:t>fish</a:t>
            </a:r>
            <a:r>
              <a:rPr lang="en-US" sz="2000" dirty="0" smtClean="0"/>
              <a:t>” back to the desktop (water).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Repeat steps 4-6 for a total of 4 rounds.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Return contents back to jar. Return cup, fork and jar of “fish” back to the instructor.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9682641"/>
              </p:ext>
            </p:extLst>
          </p:nvPr>
        </p:nvGraphicFramePr>
        <p:xfrm>
          <a:off x="6531431" y="1846263"/>
          <a:ext cx="527412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8"/>
                <a:gridCol w="966652"/>
                <a:gridCol w="1172390"/>
                <a:gridCol w="849086"/>
                <a:gridCol w="1142999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Data Table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Red bean </a:t>
                      </a:r>
                      <a:r>
                        <a:rPr lang="en-US" sz="1600" dirty="0" smtClean="0"/>
                        <a:t>Fish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White bean </a:t>
                      </a:r>
                      <a:r>
                        <a:rPr lang="en-US" sz="1600" dirty="0" smtClean="0"/>
                        <a:t>Fish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Fish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Black bean Fish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Original Population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2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Extinction &amp; Biodiversity Loss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was your prediction?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Were any of your fish species extirpated? Explain.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you predict, based on your data, that any of the fish species will become extinct? Explain.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did the biodiversity of the body of water compare before and after the fishing trips?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would have happened to the </a:t>
            </a:r>
            <a:r>
              <a:rPr lang="en-US" dirty="0" smtClean="0"/>
              <a:t>red </a:t>
            </a:r>
            <a:r>
              <a:rPr lang="en-US" dirty="0" smtClean="0"/>
              <a:t>bean fish </a:t>
            </a:r>
            <a:r>
              <a:rPr lang="en-US" dirty="0" smtClean="0"/>
              <a:t>if it were not illegal to harvest them?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 you think your results would have changed had you used forceps to model spear fishing instead of a fork to model trawling? Explain.</a:t>
            </a:r>
          </a:p>
        </p:txBody>
      </p:sp>
    </p:spTree>
    <p:extLst>
      <p:ext uri="{BB962C8B-B14F-4D97-AF65-F5344CB8AC3E}">
        <p14:creationId xmlns:p14="http://schemas.microsoft.com/office/powerpoint/2010/main" val="21716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Extinction &amp; Biodiversity Loss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Performance Task: Imperiled Species Management Plan:</a:t>
            </a:r>
          </a:p>
          <a:p>
            <a:pPr lvl="1"/>
            <a:r>
              <a:rPr lang="en-US" sz="2000" dirty="0" smtClean="0"/>
              <a:t>It will be your task to create a species action plan for a threatened or endangered species native to the State of Florida or the southeastern region of the United States.</a:t>
            </a:r>
          </a:p>
          <a:p>
            <a:pPr marL="768096" lvl="2" indent="-457200">
              <a:buFont typeface="+mj-lt"/>
              <a:buAutoNum type="arabicPeriod" startAt="6"/>
            </a:pPr>
            <a:r>
              <a:rPr lang="en-US" sz="2000" dirty="0" smtClean="0"/>
              <a:t>For the three species you have identified answer the following:</a:t>
            </a:r>
          </a:p>
          <a:p>
            <a:pPr marL="1143000" lvl="3" indent="-392113"/>
            <a:r>
              <a:rPr lang="en-US" sz="2000" dirty="0" smtClean="0"/>
              <a:t>What is the economic impact of the proposals you plan to </a:t>
            </a:r>
            <a:r>
              <a:rPr lang="en-US" sz="2000" dirty="0"/>
              <a:t>implement? (be sure to consider all of the affected parties)</a:t>
            </a:r>
            <a:endParaRPr lang="en-US" sz="2000" dirty="0" smtClean="0"/>
          </a:p>
          <a:p>
            <a:pPr marL="1143000" lvl="3" indent="-392113"/>
            <a:r>
              <a:rPr lang="en-US" sz="2000" dirty="0" smtClean="0"/>
              <a:t>What is the social impact of the proposals you plan to implement? </a:t>
            </a:r>
            <a:r>
              <a:rPr lang="en-US" sz="2000" dirty="0"/>
              <a:t>(be sure to consider all of the affected parties)</a:t>
            </a:r>
            <a:endParaRPr lang="en-US" sz="2000" dirty="0" smtClean="0"/>
          </a:p>
          <a:p>
            <a:pPr marL="1143000" lvl="3" indent="-392113"/>
            <a:r>
              <a:rPr lang="en-US" sz="2000" dirty="0" smtClean="0"/>
              <a:t>What is the ecological impact of the proposals you plan to </a:t>
            </a:r>
            <a:r>
              <a:rPr lang="en-US" sz="2000" dirty="0"/>
              <a:t>implement? (be sure to consider all of the affected </a:t>
            </a:r>
            <a:r>
              <a:rPr lang="en-US" sz="2000" dirty="0" smtClean="0"/>
              <a:t>biotic and abiotic conditions)</a:t>
            </a:r>
          </a:p>
        </p:txBody>
      </p:sp>
    </p:spTree>
    <p:extLst>
      <p:ext uri="{BB962C8B-B14F-4D97-AF65-F5344CB8AC3E}">
        <p14:creationId xmlns:p14="http://schemas.microsoft.com/office/powerpoint/2010/main" val="6508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4999</TotalTime>
  <Words>564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</vt:lpstr>
      <vt:lpstr>Extinction &amp; Biodiversity Loss Introduction</vt:lpstr>
      <vt:lpstr>Extinction &amp; Biodiversity Loss Explicit Instruction</vt:lpstr>
      <vt:lpstr>Extinction &amp; Biodiversity Loss Explicit Instruction</vt:lpstr>
      <vt:lpstr>Extinction &amp; Biodiversity Loss Guided Practice</vt:lpstr>
      <vt:lpstr>Extinction &amp; Biodiversity Loss Independent Practice</vt:lpstr>
      <vt:lpstr>Extinction &amp; Biodiversity Loss Home Learning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Science: Scientific Method Introduction</dc:title>
  <dc:creator>Ison, Steven P.</dc:creator>
  <cp:lastModifiedBy>Ison, Steven P.</cp:lastModifiedBy>
  <cp:revision>166</cp:revision>
  <dcterms:created xsi:type="dcterms:W3CDTF">2015-09-03T12:25:50Z</dcterms:created>
  <dcterms:modified xsi:type="dcterms:W3CDTF">2015-12-03T18:40:34Z</dcterms:modified>
</cp:coreProperties>
</file>