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9" r:id="rId2"/>
    <p:sldId id="267" r:id="rId3"/>
    <p:sldId id="260" r:id="rId4"/>
    <p:sldId id="272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83842" autoAdjust="0"/>
  </p:normalViewPr>
  <p:slideViewPr>
    <p:cSldViewPr snapToGrid="0">
      <p:cViewPr varScale="1">
        <p:scale>
          <a:sx n="59" d="100"/>
          <a:sy n="59" d="100"/>
        </p:scale>
        <p:origin x="11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925A-E78D-4FFF-A8CD-2273ED34D80A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0832-504B-4288-9289-02BF31EB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800" baseline="0" dirty="0" smtClean="0">
                <a:latin typeface="+mn-lt"/>
              </a:rPr>
              <a:t>What happened to the deer and wolf populations between 1997 and 2006?</a:t>
            </a:r>
          </a:p>
          <a:p>
            <a:pPr marL="228600" indent="-228600">
              <a:buAutoNum type="arabicPeriod"/>
            </a:pPr>
            <a:r>
              <a:rPr lang="en-US" sz="800" baseline="0" dirty="0" smtClean="0">
                <a:latin typeface="+mn-lt"/>
              </a:rPr>
              <a:t>What do you think would have happened to the deer on the island had wolves not been introduced?</a:t>
            </a:r>
          </a:p>
          <a:p>
            <a:pPr marL="228600" indent="-228600">
              <a:buAutoNum type="arabicPeriod"/>
            </a:pPr>
            <a:r>
              <a:rPr lang="en-US" sz="800" baseline="0" dirty="0" smtClean="0">
                <a:latin typeface="+mn-lt"/>
              </a:rPr>
              <a:t>Is it more natural or “right” for death by predator or starvation?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0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9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Interactions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Different species are constantly interacting with each other. What are some different types of relationships that these species have. </a:t>
            </a:r>
          </a:p>
          <a:p>
            <a:r>
              <a:rPr lang="en-US" dirty="0" smtClean="0"/>
              <a:t>How do these interactions effect each species population? </a:t>
            </a:r>
            <a:r>
              <a:rPr lang="en-US" dirty="0" smtClean="0"/>
              <a:t>Do these relationships benefit both, benefit only one or harm both?</a:t>
            </a:r>
            <a:endParaRPr lang="en-US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917" y="1845734"/>
            <a:ext cx="5022764" cy="3820280"/>
          </a:xfrm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Interactions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organism’s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niche</a:t>
            </a:r>
            <a:r>
              <a:rPr lang="en-US" dirty="0" smtClean="0"/>
              <a:t> describes its use of resources and functional role in a community.</a:t>
            </a:r>
          </a:p>
          <a:p>
            <a:pPr lvl="1"/>
            <a:r>
              <a:rPr lang="en-US" sz="2000" dirty="0" smtClean="0"/>
              <a:t>Species have a wide range of different interactions:</a:t>
            </a:r>
          </a:p>
          <a:p>
            <a:pPr lvl="2"/>
            <a:r>
              <a:rPr lang="en-US" sz="2000" dirty="0" smtClean="0"/>
              <a:t>When multiple organisms seek the same resource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competition</a:t>
            </a:r>
            <a:r>
              <a:rPr lang="en-US" sz="2000" dirty="0" smtClean="0"/>
              <a:t> ensues.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Predation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parasitism</a:t>
            </a:r>
            <a:r>
              <a:rPr lang="en-US" sz="2000" dirty="0" smtClean="0"/>
              <a:t>, and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herbivory</a:t>
            </a:r>
            <a:r>
              <a:rPr lang="en-US" sz="2000" dirty="0" smtClean="0"/>
              <a:t> are interactions in which one organism benefits and the other is harmed.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Mutualism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commensalism</a:t>
            </a:r>
            <a:r>
              <a:rPr lang="en-US" sz="2000" dirty="0" smtClean="0"/>
              <a:t> are relationships in which neither participant is harmed.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2144624"/>
              </p:ext>
            </p:extLst>
          </p:nvPr>
        </p:nvGraphicFramePr>
        <p:xfrm>
          <a:off x="6218238" y="1846263"/>
          <a:ext cx="4937442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12"/>
                <a:gridCol w="28405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Competition (-/-)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Two or more species seek the same limited resource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Predation (+/-)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 organism</a:t>
                      </a:r>
                      <a:r>
                        <a:rPr lang="en-US" sz="1600" baseline="0" dirty="0" smtClean="0"/>
                        <a:t> kills and consumes another.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Parasitism (+/-)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 organism depends on a</a:t>
                      </a:r>
                      <a:r>
                        <a:rPr lang="en-US" sz="1600" baseline="0" dirty="0" smtClean="0"/>
                        <a:t> host</a:t>
                      </a:r>
                      <a:r>
                        <a:rPr lang="en-US" sz="1600" dirty="0" smtClean="0"/>
                        <a:t> for nourishment.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Herbivory (+/-)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 animal feeds on a</a:t>
                      </a:r>
                      <a:r>
                        <a:rPr lang="en-US" sz="1600" baseline="0" dirty="0" smtClean="0"/>
                        <a:t> plant.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Mutualism (+/+)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Both</a:t>
                      </a:r>
                      <a:r>
                        <a:rPr lang="en-US" sz="1600" baseline="0" dirty="0" smtClean="0"/>
                        <a:t> organisms provide a benefit to the other.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Commensalism (+/0)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</a:t>
                      </a:r>
                      <a:r>
                        <a:rPr lang="en-US" sz="1600" baseline="0" dirty="0" smtClean="0"/>
                        <a:t> organism provides a benefit  at no cost or reward to itself.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Interactions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120179" cy="43490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1997 the deer population of an island forest reserve about 518 square kilometers in size was about </a:t>
            </a:r>
            <a:r>
              <a:rPr lang="en-US" dirty="0" smtClean="0"/>
              <a:t>2000. </a:t>
            </a:r>
            <a:r>
              <a:rPr lang="en-US" dirty="0"/>
              <a:t>Although the island had excellent vegetation for feeding, the food </a:t>
            </a:r>
            <a:r>
              <a:rPr lang="en-US" dirty="0" smtClean="0"/>
              <a:t>supply </a:t>
            </a:r>
            <a:r>
              <a:rPr lang="en-US" dirty="0"/>
              <a:t>had limits. </a:t>
            </a:r>
            <a:r>
              <a:rPr lang="en-US" dirty="0" smtClean="0"/>
              <a:t>The </a:t>
            </a:r>
            <a:r>
              <a:rPr lang="en-US" dirty="0"/>
              <a:t>forest management personnel feared that overgrazing might lead to mass starvation. Since the area was too remote for hunters, the wildlife service decided to bring in natural predators to control </a:t>
            </a:r>
            <a:r>
              <a:rPr lang="en-US" dirty="0" smtClean="0"/>
              <a:t>the population</a:t>
            </a:r>
            <a:r>
              <a:rPr lang="en-US" dirty="0"/>
              <a:t>. It was hoped that natural predation would keep the deer population from becoming too large and </a:t>
            </a:r>
            <a:r>
              <a:rPr lang="en-US" dirty="0" smtClean="0"/>
              <a:t>increase </a:t>
            </a:r>
            <a:r>
              <a:rPr lang="en-US" dirty="0"/>
              <a:t>the deer </a:t>
            </a:r>
            <a:r>
              <a:rPr lang="en-US" dirty="0" smtClean="0"/>
              <a:t>health. In </a:t>
            </a:r>
            <a:r>
              <a:rPr lang="en-US" dirty="0"/>
              <a:t>1997, ten wolves were flown into the island.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0506479"/>
              </p:ext>
            </p:extLst>
          </p:nvPr>
        </p:nvGraphicFramePr>
        <p:xfrm>
          <a:off x="5365377" y="1846263"/>
          <a:ext cx="579030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021"/>
                <a:gridCol w="769304"/>
                <a:gridCol w="769305"/>
                <a:gridCol w="846234"/>
                <a:gridCol w="871879"/>
                <a:gridCol w="846235"/>
                <a:gridCol w="969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Births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Interactions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103620" cy="40233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resource partitioning? How is it an adaptation to competition? Give an example.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does predation affect a population cycle? How does predation relate to parasitism and herbivory?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symbiosis? Describe three different types of symbiotic relationship.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could a coevolution of two species be seen as an “evolutionary arms race?”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14" y="1845734"/>
            <a:ext cx="3775166" cy="4124719"/>
          </a:xfrm>
        </p:spPr>
      </p:pic>
    </p:spTree>
    <p:extLst>
      <p:ext uri="{BB962C8B-B14F-4D97-AF65-F5344CB8AC3E}">
        <p14:creationId xmlns:p14="http://schemas.microsoft.com/office/powerpoint/2010/main" val="15082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Species Interactions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 startAt="5"/>
            </a:pPr>
            <a:r>
              <a:rPr lang="en-US" sz="2000" dirty="0" smtClean="0"/>
              <a:t>For the three species you have identified find the following information:</a:t>
            </a:r>
          </a:p>
          <a:p>
            <a:pPr marL="1027113" lvl="3" indent="-338138"/>
            <a:r>
              <a:rPr lang="en-US" sz="2000" dirty="0" smtClean="0"/>
              <a:t>What are some strategies that you can implement to reach your conservation objective?</a:t>
            </a:r>
          </a:p>
          <a:p>
            <a:pPr marL="1209993" lvl="4" indent="-338138"/>
            <a:r>
              <a:rPr lang="en-US" sz="2000" dirty="0" smtClean="0"/>
              <a:t>What regulations could be imposed by a governmental agency (EPA, FWC, </a:t>
            </a:r>
            <a:r>
              <a:rPr lang="en-US" sz="2000" dirty="0" err="1" smtClean="0"/>
              <a:t>etc</a:t>
            </a:r>
            <a:r>
              <a:rPr lang="en-US" sz="2000" dirty="0" smtClean="0"/>
              <a:t>), including bans on hunting/killing, hunting/fishing permits, building permits, </a:t>
            </a:r>
            <a:r>
              <a:rPr lang="en-US" sz="2000" dirty="0" err="1" smtClean="0"/>
              <a:t>etc</a:t>
            </a:r>
            <a:r>
              <a:rPr lang="en-US" sz="2000" dirty="0" smtClean="0"/>
              <a:t>?</a:t>
            </a:r>
          </a:p>
          <a:p>
            <a:pPr marL="1209993" lvl="4" indent="-338138"/>
            <a:r>
              <a:rPr lang="en-US" sz="2000" dirty="0" smtClean="0"/>
              <a:t>What actions could be taken by other governmental agencies to protect or better manage factors effecting the species?</a:t>
            </a:r>
          </a:p>
          <a:p>
            <a:pPr marL="1209993" lvl="4" indent="-338138"/>
            <a:r>
              <a:rPr lang="en-US" sz="2000" dirty="0" smtClean="0"/>
              <a:t>What sort of incentives could be given to encourage those using public or private lands to comply with government regulations?</a:t>
            </a:r>
          </a:p>
          <a:p>
            <a:pPr marL="1209993" lvl="4" indent="-338138"/>
            <a:r>
              <a:rPr lang="en-US" sz="2000" dirty="0" smtClean="0"/>
              <a:t>What sort of plan could be implemented to monitor the species in the future?</a:t>
            </a:r>
          </a:p>
          <a:p>
            <a:pPr marL="1209993" lvl="4" indent="-338138"/>
            <a:r>
              <a:rPr lang="en-US" sz="2000" dirty="0" smtClean="0"/>
              <a:t>What sort of education or outreach could be implemented to improve public knowledge of the species and threats to the species?</a:t>
            </a:r>
          </a:p>
          <a:p>
            <a:pPr marL="1209993" lvl="4" indent="-338138"/>
            <a:r>
              <a:rPr lang="en-US" sz="2000" dirty="0" smtClean="0"/>
              <a:t>What future research would or could improve conditions for the species’ survival?</a:t>
            </a:r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2358</TotalTime>
  <Words>674</Words>
  <Application>Microsoft Office PowerPoint</Application>
  <PresentationFormat>Widescreen</PresentationFormat>
  <Paragraphs>122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Species Interactions Introduction</vt:lpstr>
      <vt:lpstr>Species Interactions Explicit Instruction</vt:lpstr>
      <vt:lpstr>Species Interactions Guided Practice</vt:lpstr>
      <vt:lpstr>Species Interactions Independent Practice</vt:lpstr>
      <vt:lpstr>Species Interactions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111</cp:revision>
  <dcterms:created xsi:type="dcterms:W3CDTF">2015-09-03T12:25:50Z</dcterms:created>
  <dcterms:modified xsi:type="dcterms:W3CDTF">2015-11-02T15:59:33Z</dcterms:modified>
</cp:coreProperties>
</file>