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67" r:id="rId3"/>
    <p:sldId id="273" r:id="rId4"/>
    <p:sldId id="274" r:id="rId5"/>
    <p:sldId id="260" r:id="rId6"/>
    <p:sldId id="272" r:id="rId7"/>
    <p:sldId id="25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3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54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5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06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3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53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3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5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9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7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7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63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Growth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Name several factors that can affect a population’s growth.</a:t>
            </a:r>
            <a:r>
              <a:rPr lang="en-US" dirty="0"/>
              <a:t> </a:t>
            </a:r>
            <a:r>
              <a:rPr lang="en-US" dirty="0" smtClean="0"/>
              <a:t>How does each of these factors affect the population’s growth?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555" y="1845734"/>
            <a:ext cx="4937125" cy="3410051"/>
          </a:xfrm>
        </p:spPr>
      </p:pic>
    </p:spTree>
    <p:extLst>
      <p:ext uri="{BB962C8B-B14F-4D97-AF65-F5344CB8AC3E}">
        <p14:creationId xmlns:p14="http://schemas.microsoft.com/office/powerpoint/2010/main" val="99223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Growth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Explicit Instruction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5545567" cy="4023359"/>
          </a:xfrm>
        </p:spPr>
        <p:txBody>
          <a:bodyPr>
            <a:normAutofit/>
          </a:bodyPr>
          <a:lstStyle/>
          <a:p>
            <a:r>
              <a:rPr lang="en-US" dirty="0" smtClean="0"/>
              <a:t>Birth (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natality</a:t>
            </a:r>
            <a:r>
              <a:rPr lang="en-US" dirty="0" smtClean="0"/>
              <a:t>) and death (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mortality</a:t>
            </a:r>
            <a:r>
              <a:rPr lang="en-US" dirty="0" smtClean="0"/>
              <a:t>) rates affect the growth rate of a population.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Survivorship curves </a:t>
            </a:r>
            <a:r>
              <a:rPr lang="en-US" sz="2000" dirty="0" smtClean="0"/>
              <a:t>show how likely death will occur based on age.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Age structure </a:t>
            </a:r>
            <a:r>
              <a:rPr lang="en-US" sz="2000" dirty="0" smtClean="0"/>
              <a:t>shows the general distribution of organisms based on age.</a:t>
            </a:r>
          </a:p>
          <a:p>
            <a:pPr lvl="1"/>
            <a:r>
              <a:rPr lang="en-US" sz="2000" dirty="0" smtClean="0"/>
              <a:t>A species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sex ratio </a:t>
            </a:r>
            <a:r>
              <a:rPr lang="en-US" sz="2000" dirty="0" smtClean="0"/>
              <a:t>is also important in the natality of a species.</a:t>
            </a:r>
          </a:p>
          <a:p>
            <a:r>
              <a:rPr lang="en-US" dirty="0" smtClean="0"/>
              <a:t>Movement in (i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mmigration</a:t>
            </a:r>
            <a:r>
              <a:rPr lang="en-US" dirty="0" smtClean="0"/>
              <a:t>) and out (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migration</a:t>
            </a:r>
            <a:r>
              <a:rPr lang="en-US" dirty="0" smtClean="0"/>
              <a:t>) also affects the growth rate of a population.</a:t>
            </a:r>
          </a:p>
          <a:p>
            <a:r>
              <a:rPr lang="en-US" dirty="0" smtClean="0"/>
              <a:t>Sometimes organisms seasonally migrate in and out of a population. (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Migration</a:t>
            </a:r>
            <a:r>
              <a:rPr lang="en-US" dirty="0" smtClean="0"/>
              <a:t>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203" y="1846368"/>
            <a:ext cx="4298477" cy="4022725"/>
          </a:xfrm>
        </p:spPr>
      </p:pic>
    </p:spTree>
    <p:extLst>
      <p:ext uri="{BB962C8B-B14F-4D97-AF65-F5344CB8AC3E}">
        <p14:creationId xmlns:p14="http://schemas.microsoft.com/office/powerpoint/2010/main" val="130835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Growth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Explicit Instruction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5518673" cy="402335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Population may either grow exponentially or logistically.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Exponential growth </a:t>
            </a:r>
            <a:r>
              <a:rPr lang="en-US" sz="2000" dirty="0" smtClean="0"/>
              <a:t>occurs when environmental conditions are ideal.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Logistical growth </a:t>
            </a:r>
            <a:r>
              <a:rPr lang="en-US" sz="2000" dirty="0" smtClean="0"/>
              <a:t>occurs when a population is constrained.</a:t>
            </a:r>
            <a:endParaRPr lang="en-US" sz="2000" dirty="0"/>
          </a:p>
          <a:p>
            <a:pPr lvl="2"/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Limiting factors</a:t>
            </a:r>
            <a:r>
              <a:rPr lang="en-US" sz="2000" dirty="0" smtClean="0"/>
              <a:t>, that constrain growth, could be a limited resource, predator, etc.</a:t>
            </a:r>
          </a:p>
          <a:p>
            <a:pPr lvl="2"/>
            <a:r>
              <a:rPr lang="en-US" sz="2000" dirty="0" smtClean="0"/>
              <a:t>The maximum population that an environment can carry is known as it’s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carrying capacity</a:t>
            </a:r>
            <a:r>
              <a:rPr lang="en-US" sz="2000" dirty="0" smtClean="0"/>
              <a:t>.</a:t>
            </a:r>
            <a:endParaRPr lang="en-US" sz="2000" dirty="0"/>
          </a:p>
          <a:p>
            <a:pPr lvl="2"/>
            <a:r>
              <a:rPr lang="en-US" sz="2000" dirty="0" smtClean="0"/>
              <a:t>Carry capacities may fluctuate as limiting factors change.</a:t>
            </a:r>
          </a:p>
          <a:p>
            <a:pPr lvl="2"/>
            <a:r>
              <a:rPr lang="en-US" sz="2000" dirty="0" smtClean="0"/>
              <a:t>A population that overshoots it’s carrying capacity may crash.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523" y="1845733"/>
            <a:ext cx="4340158" cy="4023359"/>
          </a:xfrm>
        </p:spPr>
      </p:pic>
    </p:spTree>
    <p:extLst>
      <p:ext uri="{BB962C8B-B14F-4D97-AF65-F5344CB8AC3E}">
        <p14:creationId xmlns:p14="http://schemas.microsoft.com/office/powerpoint/2010/main" val="254953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Growth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Explicit Instruction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Population growth is kept in check by limiting factors and biotic potential.</a:t>
            </a:r>
          </a:p>
          <a:p>
            <a:pPr lvl="1"/>
            <a:r>
              <a:rPr lang="en-US" dirty="0" smtClean="0"/>
              <a:t>Density-dependent factors, such as predation and disease, are affected by a population’s density.</a:t>
            </a:r>
          </a:p>
          <a:p>
            <a:pPr lvl="1"/>
            <a:r>
              <a:rPr lang="en-US" dirty="0" smtClean="0"/>
              <a:t>Density-independent factors, such as fires and floods, are not affected by a population’s density.</a:t>
            </a:r>
          </a:p>
          <a:p>
            <a:pPr lvl="1"/>
            <a:r>
              <a:rPr lang="en-US" dirty="0" smtClean="0"/>
              <a:t>The organism’s ability to reproduce is it’s biotic potential.</a:t>
            </a:r>
          </a:p>
          <a:p>
            <a:pPr lvl="2"/>
            <a:r>
              <a:rPr lang="en-US" sz="2000" dirty="0" smtClean="0"/>
              <a:t>Biotic potential may be affected by gestation time, generation time, and number of offspring born at a time.</a:t>
            </a:r>
            <a:endParaRPr lang="en-US" sz="2000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555" y="1845734"/>
            <a:ext cx="4937125" cy="3705442"/>
          </a:xfrm>
        </p:spPr>
      </p:pic>
    </p:spTree>
    <p:extLst>
      <p:ext uri="{BB962C8B-B14F-4D97-AF65-F5344CB8AC3E}">
        <p14:creationId xmlns:p14="http://schemas.microsoft.com/office/powerpoint/2010/main" val="52496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Growth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Guided Practice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555" y="1845734"/>
            <a:ext cx="4937125" cy="3548830"/>
          </a:xfrm>
        </p:spPr>
      </p:pic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80791" cy="4472160"/>
          </a:xfrm>
        </p:spPr>
        <p:txBody>
          <a:bodyPr>
            <a:normAutofit lnSpcReduction="10000"/>
          </a:bodyPr>
          <a:lstStyle/>
          <a:p>
            <a:r>
              <a:rPr lang="en-US" sz="1900" dirty="0" smtClean="0"/>
              <a:t>Hawk Mountain Sanctuary in Kempton, PA is a protected area for birds of prey. Scientists at the sanctuary monitor bird populations by conducting roadside surveys. Scientists drive slowly along a set route and count the birds they spot.</a:t>
            </a:r>
          </a:p>
          <a:p>
            <a:r>
              <a:rPr lang="en-US" sz="1900" dirty="0" smtClean="0"/>
              <a:t>1. Describe the annual trend in turkey vulture sightings along the survey route.</a:t>
            </a:r>
          </a:p>
          <a:p>
            <a:r>
              <a:rPr lang="en-US" sz="1900" dirty="0" smtClean="0"/>
              <a:t>2. What factors might be increasing the vulture population’s size? What factors decrease population size?</a:t>
            </a:r>
          </a:p>
          <a:p>
            <a:r>
              <a:rPr lang="en-US" sz="1900" dirty="0" smtClean="0"/>
              <a:t>3. Turkey vultures arrive from north onto sanctuary lands and reside there for a while before migrating south. When do you think the vultures from the north arrive? When do you think the all leave?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18555" y="5394564"/>
            <a:ext cx="4937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What is one potential source of error when conducting a roadside survey?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6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Growth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Independent Practice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317" y="1845734"/>
            <a:ext cx="4882363" cy="3075890"/>
          </a:xfrm>
        </p:spPr>
      </p:pic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List four factors that affect the growth rate of a population and describe what affect they have on the population.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Compare and contrast exponential and logistical growth.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Explain how carrying capacity for a population can change over time.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Explain why a forest fire is considered to be a density-independent limiting factor.</a:t>
            </a:r>
          </a:p>
        </p:txBody>
      </p:sp>
    </p:spTree>
    <p:extLst>
      <p:ext uri="{BB962C8B-B14F-4D97-AF65-F5344CB8AC3E}">
        <p14:creationId xmlns:p14="http://schemas.microsoft.com/office/powerpoint/2010/main" val="150825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Growth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Home Learning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Performance Task: Imperiled Species Management Plan:</a:t>
            </a:r>
          </a:p>
          <a:p>
            <a:pPr lvl="1"/>
            <a:r>
              <a:rPr lang="en-US" sz="2000" dirty="0" smtClean="0"/>
              <a:t>It will be your task to create a species action plan for a threatened or endangered species native to the State of Florida or the southeastern region of the United States.</a:t>
            </a:r>
          </a:p>
          <a:p>
            <a:pPr marL="768096" lvl="2" indent="-457200">
              <a:buFont typeface="+mj-lt"/>
              <a:buAutoNum type="arabicPeriod" startAt="5"/>
            </a:pPr>
            <a:r>
              <a:rPr lang="en-US" sz="2000" dirty="0" smtClean="0"/>
              <a:t>For the three species you have identified find the following information:</a:t>
            </a:r>
          </a:p>
          <a:p>
            <a:pPr marL="1027113" lvl="3" indent="-338138"/>
            <a:r>
              <a:rPr lang="en-US" sz="2000" dirty="0" smtClean="0"/>
              <a:t>What are some strategies that you can implement to reach your conservation objective?</a:t>
            </a:r>
          </a:p>
          <a:p>
            <a:pPr marL="1209993" lvl="4" indent="-338138"/>
            <a:r>
              <a:rPr lang="en-US" sz="2000" dirty="0" smtClean="0"/>
              <a:t>What regulations could be imposed by a governmental agency (EPA, FWC, </a:t>
            </a:r>
            <a:r>
              <a:rPr lang="en-US" sz="2000" dirty="0" err="1" smtClean="0"/>
              <a:t>etc</a:t>
            </a:r>
            <a:r>
              <a:rPr lang="en-US" sz="2000" dirty="0" smtClean="0"/>
              <a:t>), including bans on hunting/killing, hunting/fishing permits, building permits, </a:t>
            </a:r>
            <a:r>
              <a:rPr lang="en-US" sz="2000" dirty="0" err="1" smtClean="0"/>
              <a:t>etc</a:t>
            </a:r>
            <a:r>
              <a:rPr lang="en-US" sz="2000" dirty="0" smtClean="0"/>
              <a:t>?</a:t>
            </a:r>
          </a:p>
          <a:p>
            <a:pPr marL="1209993" lvl="4" indent="-338138"/>
            <a:r>
              <a:rPr lang="en-US" sz="2000" dirty="0" smtClean="0"/>
              <a:t>What actions could be taken by other governmental agencies to protect or better manage factors effecting the species?</a:t>
            </a:r>
          </a:p>
          <a:p>
            <a:pPr marL="1209993" lvl="4" indent="-338138"/>
            <a:r>
              <a:rPr lang="en-US" sz="2000" dirty="0" smtClean="0"/>
              <a:t>What sort of incentives could be given to encourage those using public or private lands to comply with government regulations?</a:t>
            </a:r>
          </a:p>
          <a:p>
            <a:pPr marL="1209993" lvl="4" indent="-338138"/>
            <a:r>
              <a:rPr lang="en-US" sz="2000" dirty="0" smtClean="0"/>
              <a:t>What sort of plan could be implemented to monitor the species in the future?</a:t>
            </a:r>
          </a:p>
          <a:p>
            <a:pPr marL="1209993" lvl="4" indent="-338138"/>
            <a:r>
              <a:rPr lang="en-US" sz="2000" dirty="0" smtClean="0"/>
              <a:t>What sort of education or outreach could be implemented to improve public knowledge of the species and threats to the species?</a:t>
            </a:r>
          </a:p>
          <a:p>
            <a:pPr marL="1209993" lvl="4" indent="-338138"/>
            <a:r>
              <a:rPr lang="en-US" sz="2000" dirty="0" smtClean="0"/>
              <a:t>What future research would or could improve conditions for the species’ survival?</a:t>
            </a:r>
          </a:p>
        </p:txBody>
      </p:sp>
    </p:spTree>
    <p:extLst>
      <p:ext uri="{BB962C8B-B14F-4D97-AF65-F5344CB8AC3E}">
        <p14:creationId xmlns:p14="http://schemas.microsoft.com/office/powerpoint/2010/main" val="65088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2256</TotalTime>
  <Words>648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Population Growth Introduction</vt:lpstr>
      <vt:lpstr>Population Growth Explicit Instruction</vt:lpstr>
      <vt:lpstr>Population Growth Explicit Instruction</vt:lpstr>
      <vt:lpstr>Population Growth Explicit Instruction</vt:lpstr>
      <vt:lpstr>Population Growth Guided Practice</vt:lpstr>
      <vt:lpstr>Population Growth Independent Practice</vt:lpstr>
      <vt:lpstr>Population Growth Home Learning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of Science: Scientific Method Introduction</dc:title>
  <dc:creator>Ison, Steven P.</dc:creator>
  <cp:lastModifiedBy>Ison, Steven P.</cp:lastModifiedBy>
  <cp:revision>103</cp:revision>
  <dcterms:created xsi:type="dcterms:W3CDTF">2015-09-03T12:25:50Z</dcterms:created>
  <dcterms:modified xsi:type="dcterms:W3CDTF">2015-10-26T18:09:41Z</dcterms:modified>
</cp:coreProperties>
</file>